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7" r:id="rId1"/>
  </p:sldMasterIdLst>
  <p:sldIdLst>
    <p:sldId id="256" r:id="rId2"/>
    <p:sldId id="263" r:id="rId3"/>
    <p:sldId id="257" r:id="rId4"/>
    <p:sldId id="260" r:id="rId5"/>
    <p:sldId id="262" r:id="rId6"/>
    <p:sldId id="261" r:id="rId7"/>
    <p:sldId id="258" r:id="rId8"/>
    <p:sldId id="259" r:id="rId9"/>
    <p:sldId id="265" r:id="rId10"/>
    <p:sldId id="264" r:id="rId11"/>
    <p:sldId id="272" r:id="rId12"/>
    <p:sldId id="267" r:id="rId13"/>
    <p:sldId id="268" r:id="rId14"/>
    <p:sldId id="270" r:id="rId15"/>
    <p:sldId id="269" r:id="rId16"/>
    <p:sldId id="273"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DF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Estilo medio 1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8" d="100"/>
          <a:sy n="88" d="100"/>
        </p:scale>
        <p:origin x="374"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6AD6E6-AF3E-4DAC-AD91-91D6904A0B2A}" type="doc">
      <dgm:prSet loTypeId="urn:microsoft.com/office/officeart/2005/8/layout/process1" loCatId="process" qsTypeId="urn:microsoft.com/office/officeart/2005/8/quickstyle/3d3" qsCatId="3D" csTypeId="urn:microsoft.com/office/officeart/2005/8/colors/accent3_4" csCatId="accent3" phldr="1"/>
      <dgm:spPr/>
    </dgm:pt>
    <dgm:pt modelId="{50C49AC8-6978-44D9-8273-0C8E2152C65A}">
      <dgm:prSet phldrT="[Texto]" custT="1"/>
      <dgm:spPr/>
      <dgm:t>
        <a:bodyPr/>
        <a:lstStyle/>
        <a:p>
          <a:pPr>
            <a:buFont typeface="Arial" panose="020B0604020202020204" pitchFamily="34" charset="0"/>
            <a:buChar char="•"/>
          </a:pPr>
          <a:r>
            <a:rPr lang="es-ES" sz="1200" b="1" dirty="0">
              <a:solidFill>
                <a:schemeClr val="bg1"/>
              </a:solidFill>
              <a:effectLst/>
              <a:latin typeface="Courier New" panose="02070309020205020404" pitchFamily="49" charset="0"/>
            </a:rPr>
            <a:t>Crear un algoritmo que pueda valorar inmuebles EN BOGOTÁ  que no hagan parte de una   propiedad horizontal. </a:t>
          </a:r>
          <a:endParaRPr lang="es-CO" sz="1200" b="1" dirty="0">
            <a:solidFill>
              <a:schemeClr val="bg1"/>
            </a:solidFill>
          </a:endParaRPr>
        </a:p>
      </dgm:t>
    </dgm:pt>
    <dgm:pt modelId="{3F9BBFE8-95C1-4C77-B728-48749E857C43}" type="parTrans" cxnId="{4245762C-FD08-4B60-961A-D6BA427AFF4C}">
      <dgm:prSet/>
      <dgm:spPr/>
      <dgm:t>
        <a:bodyPr/>
        <a:lstStyle/>
        <a:p>
          <a:endParaRPr lang="es-CO"/>
        </a:p>
      </dgm:t>
    </dgm:pt>
    <dgm:pt modelId="{6A3CF980-64DC-4E01-9D7A-DE53D64FED4E}" type="sibTrans" cxnId="{4245762C-FD08-4B60-961A-D6BA427AFF4C}">
      <dgm:prSet/>
      <dgm:spPr/>
      <dgm:t>
        <a:bodyPr/>
        <a:lstStyle/>
        <a:p>
          <a:endParaRPr lang="es-CO"/>
        </a:p>
      </dgm:t>
    </dgm:pt>
    <dgm:pt modelId="{05162A3C-3DB0-45F5-9241-20B78968CAE5}">
      <dgm:prSet phldrT="[Texto]" custT="1"/>
      <dgm:spPr/>
      <dgm:t>
        <a:bodyPr/>
        <a:lstStyle/>
        <a:p>
          <a:pPr algn="ctr"/>
          <a:r>
            <a:rPr lang="es-ES" sz="1200" b="1" i="0" u="none" strike="noStrike" dirty="0">
              <a:solidFill>
                <a:schemeClr val="bg1"/>
              </a:solidFill>
              <a:effectLst/>
              <a:latin typeface="Courier New" panose="02070309020205020404" pitchFamily="49" charset="0"/>
              <a:cs typeface="Courier New" panose="02070309020205020404" pitchFamily="49" charset="0"/>
            </a:rPr>
            <a:t>¿Qué sucede con el precio de una casa si un constructor decide incluir un baño adicional? </a:t>
          </a:r>
          <a:endParaRPr lang="es-CO" sz="2200" dirty="0"/>
        </a:p>
      </dgm:t>
    </dgm:pt>
    <dgm:pt modelId="{FA7279D4-4A83-46A6-B3A4-BCB2381F3844}" type="parTrans" cxnId="{35289928-B56B-426B-8405-0EAA9DD95AFF}">
      <dgm:prSet/>
      <dgm:spPr/>
      <dgm:t>
        <a:bodyPr/>
        <a:lstStyle/>
        <a:p>
          <a:endParaRPr lang="es-CO"/>
        </a:p>
      </dgm:t>
    </dgm:pt>
    <dgm:pt modelId="{5FAE7262-71A9-46C3-9050-A5E0D82DF602}" type="sibTrans" cxnId="{35289928-B56B-426B-8405-0EAA9DD95AFF}">
      <dgm:prSet/>
      <dgm:spPr/>
      <dgm:t>
        <a:bodyPr/>
        <a:lstStyle/>
        <a:p>
          <a:endParaRPr lang="es-CO"/>
        </a:p>
      </dgm:t>
    </dgm:pt>
    <dgm:pt modelId="{91B75E50-4E33-419E-A93C-08B9A2EF95D1}">
      <dgm:prSet phldrT="[Texto]" custT="1"/>
      <dgm:spPr/>
      <dgm:t>
        <a:bodyPr/>
        <a:lstStyle/>
        <a:p>
          <a:r>
            <a:rPr lang="es-ES" sz="1200" b="1" dirty="0">
              <a:solidFill>
                <a:schemeClr val="bg1"/>
              </a:solidFill>
              <a:latin typeface="Courier New" panose="02070309020205020404" pitchFamily="49" charset="0"/>
              <a:cs typeface="Courier New" panose="02070309020205020404" pitchFamily="49" charset="0"/>
            </a:rPr>
            <a:t>¿Cómo influye la ubicación, el entorno, cercanía a parques, escuelas  y el estado en general del inmueble en su valor final? </a:t>
          </a:r>
          <a:endParaRPr lang="es-CO" sz="1200" b="1" dirty="0">
            <a:solidFill>
              <a:schemeClr val="bg1"/>
            </a:solidFill>
            <a:latin typeface="Courier New" panose="02070309020205020404" pitchFamily="49" charset="0"/>
            <a:cs typeface="Courier New" panose="02070309020205020404" pitchFamily="49" charset="0"/>
          </a:endParaRPr>
        </a:p>
      </dgm:t>
    </dgm:pt>
    <dgm:pt modelId="{F281E7EF-3402-4667-8E35-71BBF5DB1E86}" type="parTrans" cxnId="{C8CE07CD-60B8-487D-AC42-8FB090B56F98}">
      <dgm:prSet/>
      <dgm:spPr/>
      <dgm:t>
        <a:bodyPr/>
        <a:lstStyle/>
        <a:p>
          <a:endParaRPr lang="es-CO"/>
        </a:p>
      </dgm:t>
    </dgm:pt>
    <dgm:pt modelId="{CE1B909C-2A88-4446-9D0A-5FD23B4C3C84}" type="sibTrans" cxnId="{C8CE07CD-60B8-487D-AC42-8FB090B56F98}">
      <dgm:prSet/>
      <dgm:spPr/>
      <dgm:t>
        <a:bodyPr/>
        <a:lstStyle/>
        <a:p>
          <a:endParaRPr lang="es-CO"/>
        </a:p>
      </dgm:t>
    </dgm:pt>
    <dgm:pt modelId="{1D5A4C60-6435-4D21-9A8F-26270E6F2D9B}" type="pres">
      <dgm:prSet presAssocID="{276AD6E6-AF3E-4DAC-AD91-91D6904A0B2A}" presName="Name0" presStyleCnt="0">
        <dgm:presLayoutVars>
          <dgm:dir/>
          <dgm:resizeHandles val="exact"/>
        </dgm:presLayoutVars>
      </dgm:prSet>
      <dgm:spPr/>
    </dgm:pt>
    <dgm:pt modelId="{2C15D0EF-A1C2-495B-A1F9-376CFAA86B1F}" type="pres">
      <dgm:prSet presAssocID="{50C49AC8-6978-44D9-8273-0C8E2152C65A}" presName="node" presStyleLbl="node1" presStyleIdx="0" presStyleCnt="3" custLinFactNeighborX="2155">
        <dgm:presLayoutVars>
          <dgm:bulletEnabled val="1"/>
        </dgm:presLayoutVars>
      </dgm:prSet>
      <dgm:spPr/>
    </dgm:pt>
    <dgm:pt modelId="{94F7D7FD-D3A3-4C43-B23C-15A11C478670}" type="pres">
      <dgm:prSet presAssocID="{6A3CF980-64DC-4E01-9D7A-DE53D64FED4E}" presName="sibTrans" presStyleLbl="sibTrans2D1" presStyleIdx="0" presStyleCnt="2"/>
      <dgm:spPr/>
    </dgm:pt>
    <dgm:pt modelId="{4EBD2091-47B5-4130-8174-2B208AE65322}" type="pres">
      <dgm:prSet presAssocID="{6A3CF980-64DC-4E01-9D7A-DE53D64FED4E}" presName="connectorText" presStyleLbl="sibTrans2D1" presStyleIdx="0" presStyleCnt="2"/>
      <dgm:spPr/>
    </dgm:pt>
    <dgm:pt modelId="{92779A32-AB4F-436A-8148-7DE77328793A}" type="pres">
      <dgm:prSet presAssocID="{05162A3C-3DB0-45F5-9241-20B78968CAE5}" presName="node" presStyleLbl="node1" presStyleIdx="1" presStyleCnt="3">
        <dgm:presLayoutVars>
          <dgm:bulletEnabled val="1"/>
        </dgm:presLayoutVars>
      </dgm:prSet>
      <dgm:spPr/>
    </dgm:pt>
    <dgm:pt modelId="{7E0E276C-F28B-4DD7-B87F-B9003E588C5C}" type="pres">
      <dgm:prSet presAssocID="{5FAE7262-71A9-46C3-9050-A5E0D82DF602}" presName="sibTrans" presStyleLbl="sibTrans2D1" presStyleIdx="1" presStyleCnt="2"/>
      <dgm:spPr/>
    </dgm:pt>
    <dgm:pt modelId="{E6576C6C-AB1C-4DFE-B013-8015EC88374A}" type="pres">
      <dgm:prSet presAssocID="{5FAE7262-71A9-46C3-9050-A5E0D82DF602}" presName="connectorText" presStyleLbl="sibTrans2D1" presStyleIdx="1" presStyleCnt="2"/>
      <dgm:spPr/>
    </dgm:pt>
    <dgm:pt modelId="{B84F07DD-01CF-4564-9C0B-EE73DECA5D35}" type="pres">
      <dgm:prSet presAssocID="{91B75E50-4E33-419E-A93C-08B9A2EF95D1}" presName="node" presStyleLbl="node1" presStyleIdx="2" presStyleCnt="3">
        <dgm:presLayoutVars>
          <dgm:bulletEnabled val="1"/>
        </dgm:presLayoutVars>
      </dgm:prSet>
      <dgm:spPr/>
    </dgm:pt>
  </dgm:ptLst>
  <dgm:cxnLst>
    <dgm:cxn modelId="{F35C4D0B-9DC3-4E4B-A2C7-B545D306AA66}" type="presOf" srcId="{5FAE7262-71A9-46C3-9050-A5E0D82DF602}" destId="{E6576C6C-AB1C-4DFE-B013-8015EC88374A}" srcOrd="1" destOrd="0" presId="urn:microsoft.com/office/officeart/2005/8/layout/process1"/>
    <dgm:cxn modelId="{35289928-B56B-426B-8405-0EAA9DD95AFF}" srcId="{276AD6E6-AF3E-4DAC-AD91-91D6904A0B2A}" destId="{05162A3C-3DB0-45F5-9241-20B78968CAE5}" srcOrd="1" destOrd="0" parTransId="{FA7279D4-4A83-46A6-B3A4-BCB2381F3844}" sibTransId="{5FAE7262-71A9-46C3-9050-A5E0D82DF602}"/>
    <dgm:cxn modelId="{C3EFDA28-39A8-477F-93C9-DA718B493CB3}" type="presOf" srcId="{91B75E50-4E33-419E-A93C-08B9A2EF95D1}" destId="{B84F07DD-01CF-4564-9C0B-EE73DECA5D35}" srcOrd="0" destOrd="0" presId="urn:microsoft.com/office/officeart/2005/8/layout/process1"/>
    <dgm:cxn modelId="{4245762C-FD08-4B60-961A-D6BA427AFF4C}" srcId="{276AD6E6-AF3E-4DAC-AD91-91D6904A0B2A}" destId="{50C49AC8-6978-44D9-8273-0C8E2152C65A}" srcOrd="0" destOrd="0" parTransId="{3F9BBFE8-95C1-4C77-B728-48749E857C43}" sibTransId="{6A3CF980-64DC-4E01-9D7A-DE53D64FED4E}"/>
    <dgm:cxn modelId="{2CB15B41-0A2F-4B40-8D67-639EAE952B17}" type="presOf" srcId="{6A3CF980-64DC-4E01-9D7A-DE53D64FED4E}" destId="{94F7D7FD-D3A3-4C43-B23C-15A11C478670}" srcOrd="0" destOrd="0" presId="urn:microsoft.com/office/officeart/2005/8/layout/process1"/>
    <dgm:cxn modelId="{94C87F47-9E95-4227-A0A6-726F816AF32D}" type="presOf" srcId="{05162A3C-3DB0-45F5-9241-20B78968CAE5}" destId="{92779A32-AB4F-436A-8148-7DE77328793A}" srcOrd="0" destOrd="0" presId="urn:microsoft.com/office/officeart/2005/8/layout/process1"/>
    <dgm:cxn modelId="{1A56DF88-44DB-495D-8B14-3E10503A02AE}" type="presOf" srcId="{50C49AC8-6978-44D9-8273-0C8E2152C65A}" destId="{2C15D0EF-A1C2-495B-A1F9-376CFAA86B1F}" srcOrd="0" destOrd="0" presId="urn:microsoft.com/office/officeart/2005/8/layout/process1"/>
    <dgm:cxn modelId="{79829E9C-3075-45DA-B3E4-F8F69A5224CA}" type="presOf" srcId="{5FAE7262-71A9-46C3-9050-A5E0D82DF602}" destId="{7E0E276C-F28B-4DD7-B87F-B9003E588C5C}" srcOrd="0" destOrd="0" presId="urn:microsoft.com/office/officeart/2005/8/layout/process1"/>
    <dgm:cxn modelId="{02A705B4-03B2-404B-BB06-592FDB96CEF8}" type="presOf" srcId="{276AD6E6-AF3E-4DAC-AD91-91D6904A0B2A}" destId="{1D5A4C60-6435-4D21-9A8F-26270E6F2D9B}" srcOrd="0" destOrd="0" presId="urn:microsoft.com/office/officeart/2005/8/layout/process1"/>
    <dgm:cxn modelId="{C8CE07CD-60B8-487D-AC42-8FB090B56F98}" srcId="{276AD6E6-AF3E-4DAC-AD91-91D6904A0B2A}" destId="{91B75E50-4E33-419E-A93C-08B9A2EF95D1}" srcOrd="2" destOrd="0" parTransId="{F281E7EF-3402-4667-8E35-71BBF5DB1E86}" sibTransId="{CE1B909C-2A88-4446-9D0A-5FD23B4C3C84}"/>
    <dgm:cxn modelId="{E49E5FF4-73AB-49E2-A3B2-2DD77CCD7D00}" type="presOf" srcId="{6A3CF980-64DC-4E01-9D7A-DE53D64FED4E}" destId="{4EBD2091-47B5-4130-8174-2B208AE65322}" srcOrd="1" destOrd="0" presId="urn:microsoft.com/office/officeart/2005/8/layout/process1"/>
    <dgm:cxn modelId="{D014F2F8-E0A7-4066-AB44-648542C1C216}" type="presParOf" srcId="{1D5A4C60-6435-4D21-9A8F-26270E6F2D9B}" destId="{2C15D0EF-A1C2-495B-A1F9-376CFAA86B1F}" srcOrd="0" destOrd="0" presId="urn:microsoft.com/office/officeart/2005/8/layout/process1"/>
    <dgm:cxn modelId="{140594E6-DEC3-4E21-BAD2-22239D700A31}" type="presParOf" srcId="{1D5A4C60-6435-4D21-9A8F-26270E6F2D9B}" destId="{94F7D7FD-D3A3-4C43-B23C-15A11C478670}" srcOrd="1" destOrd="0" presId="urn:microsoft.com/office/officeart/2005/8/layout/process1"/>
    <dgm:cxn modelId="{45FE9D18-EBEA-425A-9D2C-4584FE1C515E}" type="presParOf" srcId="{94F7D7FD-D3A3-4C43-B23C-15A11C478670}" destId="{4EBD2091-47B5-4130-8174-2B208AE65322}" srcOrd="0" destOrd="0" presId="urn:microsoft.com/office/officeart/2005/8/layout/process1"/>
    <dgm:cxn modelId="{C1146FBF-F028-4EB8-B7E0-CCBE55901A48}" type="presParOf" srcId="{1D5A4C60-6435-4D21-9A8F-26270E6F2D9B}" destId="{92779A32-AB4F-436A-8148-7DE77328793A}" srcOrd="2" destOrd="0" presId="urn:microsoft.com/office/officeart/2005/8/layout/process1"/>
    <dgm:cxn modelId="{851CB8C8-54FC-43C9-A4CF-F96D715D0572}" type="presParOf" srcId="{1D5A4C60-6435-4D21-9A8F-26270E6F2D9B}" destId="{7E0E276C-F28B-4DD7-B87F-B9003E588C5C}" srcOrd="3" destOrd="0" presId="urn:microsoft.com/office/officeart/2005/8/layout/process1"/>
    <dgm:cxn modelId="{7308F4B2-4182-4B91-A55A-8F51A05079DB}" type="presParOf" srcId="{7E0E276C-F28B-4DD7-B87F-B9003E588C5C}" destId="{E6576C6C-AB1C-4DFE-B013-8015EC88374A}" srcOrd="0" destOrd="0" presId="urn:microsoft.com/office/officeart/2005/8/layout/process1"/>
    <dgm:cxn modelId="{D211B17E-97F2-4A0E-B1A2-7E28548055D8}" type="presParOf" srcId="{1D5A4C60-6435-4D21-9A8F-26270E6F2D9B}" destId="{B84F07DD-01CF-4564-9C0B-EE73DECA5D35}"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15D0EF-A1C2-495B-A1F9-376CFAA86B1F}">
      <dsp:nvSpPr>
        <dsp:cNvPr id="0" name=""/>
        <dsp:cNvSpPr/>
      </dsp:nvSpPr>
      <dsp:spPr>
        <a:xfrm>
          <a:off x="40363" y="2325873"/>
          <a:ext cx="2919316" cy="1751590"/>
        </a:xfrm>
        <a:prstGeom prst="roundRect">
          <a:avLst>
            <a:gd name="adj" fmla="val 10000"/>
          </a:avLst>
        </a:prstGeom>
        <a:solidFill>
          <a:schemeClr val="accent3">
            <a:shade val="5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Font typeface="Arial" panose="020B0604020202020204" pitchFamily="34" charset="0"/>
            <a:buNone/>
          </a:pPr>
          <a:r>
            <a:rPr lang="es-ES" sz="1200" b="1" kern="1200" dirty="0">
              <a:solidFill>
                <a:schemeClr val="bg1"/>
              </a:solidFill>
              <a:effectLst/>
              <a:latin typeface="Courier New" panose="02070309020205020404" pitchFamily="49" charset="0"/>
            </a:rPr>
            <a:t>Crear un algoritmo que pueda valorar inmuebles EN BOGOTÁ  que no hagan parte de una   propiedad horizontal. </a:t>
          </a:r>
          <a:endParaRPr lang="es-CO" sz="1200" b="1" kern="1200" dirty="0">
            <a:solidFill>
              <a:schemeClr val="bg1"/>
            </a:solidFill>
          </a:endParaRPr>
        </a:p>
      </dsp:txBody>
      <dsp:txXfrm>
        <a:off x="91665" y="2377175"/>
        <a:ext cx="2816712" cy="1648986"/>
      </dsp:txXfrm>
    </dsp:sp>
    <dsp:sp modelId="{94F7D7FD-D3A3-4C43-B23C-15A11C478670}">
      <dsp:nvSpPr>
        <dsp:cNvPr id="0" name=""/>
        <dsp:cNvSpPr/>
      </dsp:nvSpPr>
      <dsp:spPr>
        <a:xfrm>
          <a:off x="3245320" y="2839673"/>
          <a:ext cx="605557" cy="723990"/>
        </a:xfrm>
        <a:prstGeom prst="rightArrow">
          <a:avLst>
            <a:gd name="adj1" fmla="val 60000"/>
            <a:gd name="adj2" fmla="val 50000"/>
          </a:avLst>
        </a:prstGeom>
        <a:solidFill>
          <a:schemeClr val="accent3">
            <a:shade val="9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endParaRPr lang="es-CO" sz="3100" kern="1200"/>
        </a:p>
      </dsp:txBody>
      <dsp:txXfrm>
        <a:off x="3245320" y="2984471"/>
        <a:ext cx="423890" cy="434394"/>
      </dsp:txXfrm>
    </dsp:sp>
    <dsp:sp modelId="{92779A32-AB4F-436A-8148-7DE77328793A}">
      <dsp:nvSpPr>
        <dsp:cNvPr id="0" name=""/>
        <dsp:cNvSpPr/>
      </dsp:nvSpPr>
      <dsp:spPr>
        <a:xfrm>
          <a:off x="4102242" y="2325873"/>
          <a:ext cx="2919316" cy="1751590"/>
        </a:xfrm>
        <a:prstGeom prst="roundRect">
          <a:avLst>
            <a:gd name="adj" fmla="val 10000"/>
          </a:avLst>
        </a:prstGeom>
        <a:solidFill>
          <a:schemeClr val="accent3">
            <a:shade val="50000"/>
            <a:hueOff val="0"/>
            <a:satOff val="0"/>
            <a:lumOff val="23975"/>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b="1" i="0" u="none" strike="noStrike" kern="1200" dirty="0">
              <a:solidFill>
                <a:schemeClr val="bg1"/>
              </a:solidFill>
              <a:effectLst/>
              <a:latin typeface="Courier New" panose="02070309020205020404" pitchFamily="49" charset="0"/>
              <a:cs typeface="Courier New" panose="02070309020205020404" pitchFamily="49" charset="0"/>
            </a:rPr>
            <a:t>¿Qué sucede con el precio de una casa si un constructor decide incluir un baño adicional? </a:t>
          </a:r>
          <a:endParaRPr lang="es-CO" sz="2200" kern="1200" dirty="0"/>
        </a:p>
      </dsp:txBody>
      <dsp:txXfrm>
        <a:off x="4153544" y="2377175"/>
        <a:ext cx="2816712" cy="1648986"/>
      </dsp:txXfrm>
    </dsp:sp>
    <dsp:sp modelId="{7E0E276C-F28B-4DD7-B87F-B9003E588C5C}">
      <dsp:nvSpPr>
        <dsp:cNvPr id="0" name=""/>
        <dsp:cNvSpPr/>
      </dsp:nvSpPr>
      <dsp:spPr>
        <a:xfrm>
          <a:off x="7313490" y="2839673"/>
          <a:ext cx="618895" cy="723990"/>
        </a:xfrm>
        <a:prstGeom prst="rightArrow">
          <a:avLst>
            <a:gd name="adj1" fmla="val 60000"/>
            <a:gd name="adj2" fmla="val 50000"/>
          </a:avLst>
        </a:prstGeom>
        <a:solidFill>
          <a:schemeClr val="accent3">
            <a:shade val="90000"/>
            <a:hueOff val="0"/>
            <a:satOff val="0"/>
            <a:lumOff val="23095"/>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endParaRPr lang="es-CO" sz="3100" kern="1200"/>
        </a:p>
      </dsp:txBody>
      <dsp:txXfrm>
        <a:off x="7313490" y="2984471"/>
        <a:ext cx="433227" cy="434394"/>
      </dsp:txXfrm>
    </dsp:sp>
    <dsp:sp modelId="{B84F07DD-01CF-4564-9C0B-EE73DECA5D35}">
      <dsp:nvSpPr>
        <dsp:cNvPr id="0" name=""/>
        <dsp:cNvSpPr/>
      </dsp:nvSpPr>
      <dsp:spPr>
        <a:xfrm>
          <a:off x="8189285" y="2325873"/>
          <a:ext cx="2919316" cy="1751590"/>
        </a:xfrm>
        <a:prstGeom prst="roundRect">
          <a:avLst>
            <a:gd name="adj" fmla="val 10000"/>
          </a:avLst>
        </a:prstGeom>
        <a:solidFill>
          <a:schemeClr val="accent3">
            <a:shade val="50000"/>
            <a:hueOff val="0"/>
            <a:satOff val="0"/>
            <a:lumOff val="23975"/>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b="1" kern="1200" dirty="0">
              <a:solidFill>
                <a:schemeClr val="bg1"/>
              </a:solidFill>
              <a:latin typeface="Courier New" panose="02070309020205020404" pitchFamily="49" charset="0"/>
              <a:cs typeface="Courier New" panose="02070309020205020404" pitchFamily="49" charset="0"/>
            </a:rPr>
            <a:t>¿Cómo influye la ubicación, el entorno, cercanía a parques, escuelas  y el estado en general del inmueble en su valor final? </a:t>
          </a:r>
          <a:endParaRPr lang="es-CO" sz="1200" b="1" kern="1200" dirty="0">
            <a:solidFill>
              <a:schemeClr val="bg1"/>
            </a:solidFill>
            <a:latin typeface="Courier New" panose="02070309020205020404" pitchFamily="49" charset="0"/>
            <a:cs typeface="Courier New" panose="02070309020205020404" pitchFamily="49" charset="0"/>
          </a:endParaRPr>
        </a:p>
      </dsp:txBody>
      <dsp:txXfrm>
        <a:off x="8240587" y="2377175"/>
        <a:ext cx="2816712" cy="164898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57E0CF6C-748E-4B7A-BC8B-3011EF78ED13}" type="datetime1">
              <a:rPr lang="en-US" smtClean="0"/>
              <a:pPr/>
              <a:t>8/3/2021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B850FF-6169-4056-8077-06FFA93A5366}" type="slidenum">
              <a:rPr lang="en-US" smtClean="0"/>
              <a:pPr/>
              <a:t>‹Nº›</a:t>
            </a:fld>
            <a:endParaRPr lang="en-US" dirty="0"/>
          </a:p>
        </p:txBody>
      </p:sp>
    </p:spTree>
    <p:extLst>
      <p:ext uri="{BB962C8B-B14F-4D97-AF65-F5344CB8AC3E}">
        <p14:creationId xmlns:p14="http://schemas.microsoft.com/office/powerpoint/2010/main" val="76489495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7E0CF6C-748E-4B7A-BC8B-3011EF78ED13}" type="datetime1">
              <a:rPr lang="en-US" smtClean="0"/>
              <a:pPr/>
              <a:t>8/3/2021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B850FF-6169-4056-8077-06FFA93A5366}" type="slidenum">
              <a:rPr lang="en-US" smtClean="0"/>
              <a:pPr/>
              <a:t>‹Nº›</a:t>
            </a:fld>
            <a:endParaRPr lang="en-US" dirty="0"/>
          </a:p>
        </p:txBody>
      </p:sp>
    </p:spTree>
    <p:extLst>
      <p:ext uri="{BB962C8B-B14F-4D97-AF65-F5344CB8AC3E}">
        <p14:creationId xmlns:p14="http://schemas.microsoft.com/office/powerpoint/2010/main" val="57309068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7E0CF6C-748E-4B7A-BC8B-3011EF78ED13}" type="datetime1">
              <a:rPr lang="en-US" smtClean="0"/>
              <a:pPr/>
              <a:t>8/3/2021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B850FF-6169-4056-8077-06FFA93A5366}" type="slidenum">
              <a:rPr lang="en-US" smtClean="0"/>
              <a:pPr/>
              <a:t>‹Nº›</a:t>
            </a:fld>
            <a:endParaRPr lang="en-US" dirty="0"/>
          </a:p>
        </p:txBody>
      </p:sp>
    </p:spTree>
    <p:extLst>
      <p:ext uri="{BB962C8B-B14F-4D97-AF65-F5344CB8AC3E}">
        <p14:creationId xmlns:p14="http://schemas.microsoft.com/office/powerpoint/2010/main" val="400543711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7E0CF6C-748E-4B7A-BC8B-3011EF78ED13}" type="datetime1">
              <a:rPr lang="en-US" smtClean="0"/>
              <a:pPr/>
              <a:t>8/3/2021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B850FF-6169-4056-8077-06FFA93A5366}" type="slidenum">
              <a:rPr lang="en-US" smtClean="0"/>
              <a:pPr/>
              <a:t>‹Nº›</a:t>
            </a:fld>
            <a:endParaRPr lang="en-US" dirty="0"/>
          </a:p>
        </p:txBody>
      </p:sp>
    </p:spTree>
    <p:extLst>
      <p:ext uri="{BB962C8B-B14F-4D97-AF65-F5344CB8AC3E}">
        <p14:creationId xmlns:p14="http://schemas.microsoft.com/office/powerpoint/2010/main" val="185037049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57E0CF6C-748E-4B7A-BC8B-3011EF78ED13}" type="datetime1">
              <a:rPr lang="en-US" smtClean="0"/>
              <a:pPr/>
              <a:t>8/3/2021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B850FF-6169-4056-8077-06FFA93A5366}" type="slidenum">
              <a:rPr lang="en-US" smtClean="0"/>
              <a:pPr/>
              <a:t>‹Nº›</a:t>
            </a:fld>
            <a:endParaRPr lang="en-US" dirty="0"/>
          </a:p>
        </p:txBody>
      </p:sp>
    </p:spTree>
    <p:extLst>
      <p:ext uri="{BB962C8B-B14F-4D97-AF65-F5344CB8AC3E}">
        <p14:creationId xmlns:p14="http://schemas.microsoft.com/office/powerpoint/2010/main" val="199722369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57E0CF6C-748E-4B7A-BC8B-3011EF78ED13}" type="datetime1">
              <a:rPr lang="en-US" smtClean="0"/>
              <a:pPr/>
              <a:t>8/3/2021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3B850FF-6169-4056-8077-06FFA93A5366}" type="slidenum">
              <a:rPr lang="en-US" smtClean="0"/>
              <a:pPr/>
              <a:t>‹Nº›</a:t>
            </a:fld>
            <a:endParaRPr lang="en-US" dirty="0"/>
          </a:p>
        </p:txBody>
      </p:sp>
    </p:spTree>
    <p:extLst>
      <p:ext uri="{BB962C8B-B14F-4D97-AF65-F5344CB8AC3E}">
        <p14:creationId xmlns:p14="http://schemas.microsoft.com/office/powerpoint/2010/main" val="283646289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57E0CF6C-748E-4B7A-BC8B-3011EF78ED13}" type="datetime1">
              <a:rPr lang="en-US" smtClean="0"/>
              <a:pPr/>
              <a:t>8/3/2021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3B850FF-6169-4056-8077-06FFA93A5366}" type="slidenum">
              <a:rPr lang="en-US" smtClean="0"/>
              <a:pPr/>
              <a:t>‹Nº›</a:t>
            </a:fld>
            <a:endParaRPr lang="en-US" dirty="0"/>
          </a:p>
        </p:txBody>
      </p:sp>
    </p:spTree>
    <p:extLst>
      <p:ext uri="{BB962C8B-B14F-4D97-AF65-F5344CB8AC3E}">
        <p14:creationId xmlns:p14="http://schemas.microsoft.com/office/powerpoint/2010/main" val="119877072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57E0CF6C-748E-4B7A-BC8B-3011EF78ED13}" type="datetime1">
              <a:rPr lang="en-US" smtClean="0"/>
              <a:pPr/>
              <a:t>8/3/2021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3B850FF-6169-4056-8077-06FFA93A5366}" type="slidenum">
              <a:rPr lang="en-US" smtClean="0"/>
              <a:pPr/>
              <a:t>‹Nº›</a:t>
            </a:fld>
            <a:endParaRPr lang="en-US" dirty="0"/>
          </a:p>
        </p:txBody>
      </p:sp>
    </p:spTree>
    <p:extLst>
      <p:ext uri="{BB962C8B-B14F-4D97-AF65-F5344CB8AC3E}">
        <p14:creationId xmlns:p14="http://schemas.microsoft.com/office/powerpoint/2010/main" val="2331148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E0CF6C-748E-4B7A-BC8B-3011EF78ED13}" type="datetime1">
              <a:rPr lang="en-US" smtClean="0"/>
              <a:pPr/>
              <a:t>8/3/2021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3B850FF-6169-4056-8077-06FFA93A5366}" type="slidenum">
              <a:rPr lang="en-US" smtClean="0"/>
              <a:pPr/>
              <a:t>‹Nº›</a:t>
            </a:fld>
            <a:endParaRPr lang="en-US" dirty="0"/>
          </a:p>
        </p:txBody>
      </p:sp>
    </p:spTree>
    <p:extLst>
      <p:ext uri="{BB962C8B-B14F-4D97-AF65-F5344CB8AC3E}">
        <p14:creationId xmlns:p14="http://schemas.microsoft.com/office/powerpoint/2010/main" val="366863999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57E0CF6C-748E-4B7A-BC8B-3011EF78ED13}" type="datetime1">
              <a:rPr lang="en-US" smtClean="0"/>
              <a:pPr/>
              <a:t>8/3/2021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3B850FF-6169-4056-8077-06FFA93A5366}" type="slidenum">
              <a:rPr lang="en-US" smtClean="0"/>
              <a:pPr/>
              <a:t>‹Nº›</a:t>
            </a:fld>
            <a:endParaRPr lang="en-US" dirty="0"/>
          </a:p>
        </p:txBody>
      </p:sp>
    </p:spTree>
    <p:extLst>
      <p:ext uri="{BB962C8B-B14F-4D97-AF65-F5344CB8AC3E}">
        <p14:creationId xmlns:p14="http://schemas.microsoft.com/office/powerpoint/2010/main" val="131452907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57E0CF6C-748E-4B7A-BC8B-3011EF78ED13}" type="datetime1">
              <a:rPr lang="en-US" smtClean="0"/>
              <a:pPr/>
              <a:t>8/3/2021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3B850FF-6169-4056-8077-06FFA93A5366}" type="slidenum">
              <a:rPr lang="en-US" smtClean="0"/>
              <a:pPr/>
              <a:t>‹Nº›</a:t>
            </a:fld>
            <a:endParaRPr lang="en-US" dirty="0"/>
          </a:p>
        </p:txBody>
      </p:sp>
    </p:spTree>
    <p:extLst>
      <p:ext uri="{BB962C8B-B14F-4D97-AF65-F5344CB8AC3E}">
        <p14:creationId xmlns:p14="http://schemas.microsoft.com/office/powerpoint/2010/main" val="285653226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E0CF6C-748E-4B7A-BC8B-3011EF78ED13}" type="datetime1">
              <a:rPr lang="en-US" smtClean="0"/>
              <a:pPr/>
              <a:t>8/3/2021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B850FF-6169-4056-8077-06FFA93A5366}" type="slidenum">
              <a:rPr lang="en-US" smtClean="0"/>
              <a:pPr/>
              <a:t>‹Nº›</a:t>
            </a:fld>
            <a:endParaRPr lang="en-US" dirty="0"/>
          </a:p>
        </p:txBody>
      </p:sp>
    </p:spTree>
    <p:extLst>
      <p:ext uri="{BB962C8B-B14F-4D97-AF65-F5344CB8AC3E}">
        <p14:creationId xmlns:p14="http://schemas.microsoft.com/office/powerpoint/2010/main" val="637013"/>
      </p:ext>
    </p:extLst>
  </p:cSld>
  <p:clrMap bg1="dk1" tx1="lt1" bg2="dk2" tx2="lt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gif"/><Relationship Id="rId7" Type="http://schemas.openxmlformats.org/officeDocument/2006/relationships/image" Target="../media/image19.png"/><Relationship Id="rId2" Type="http://schemas.openxmlformats.org/officeDocument/2006/relationships/image" Target="../media/image14.gif"/><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4.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hyperlink" Target="http://df2d01fe462a.ngrok.io/"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gif"/><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4" name="Picture 1" descr="Bombillas blancas con una amarilla que sobresale">
            <a:extLst>
              <a:ext uri="{FF2B5EF4-FFF2-40B4-BE49-F238E27FC236}">
                <a16:creationId xmlns:a16="http://schemas.microsoft.com/office/drawing/2014/main" id="{3C475168-396D-4341-B13F-EAFFAC7BA2FA}"/>
              </a:ext>
            </a:extLst>
          </p:cNvPr>
          <p:cNvPicPr>
            <a:picLocks noChangeAspect="1"/>
          </p:cNvPicPr>
          <p:nvPr/>
        </p:nvPicPr>
        <p:blipFill rotWithShape="1">
          <a:blip r:embed="rId2">
            <a:alphaModFix amt="70000"/>
          </a:blip>
          <a:srcRect r="-1" b="15725"/>
          <a:stretch/>
        </p:blipFill>
        <p:spPr>
          <a:xfrm>
            <a:off x="0" y="0"/>
            <a:ext cx="12191396" cy="6858000"/>
          </a:xfrm>
          <a:prstGeom prst="rect">
            <a:avLst/>
          </a:prstGeom>
        </p:spPr>
      </p:pic>
      <p:sp>
        <p:nvSpPr>
          <p:cNvPr id="5" name="Rectángulo 4">
            <a:extLst>
              <a:ext uri="{FF2B5EF4-FFF2-40B4-BE49-F238E27FC236}">
                <a16:creationId xmlns:a16="http://schemas.microsoft.com/office/drawing/2014/main" id="{F962F3AF-63ED-4B2D-85CC-4271788C72D5}"/>
              </a:ext>
            </a:extLst>
          </p:cNvPr>
          <p:cNvSpPr/>
          <p:nvPr/>
        </p:nvSpPr>
        <p:spPr>
          <a:xfrm>
            <a:off x="0" y="2902357"/>
            <a:ext cx="6299198" cy="1508105"/>
          </a:xfrm>
          <a:prstGeom prst="rect">
            <a:avLst/>
          </a:prstGeom>
          <a:noFill/>
          <a:effectLst>
            <a:glow rad="63500">
              <a:schemeClr val="accent5">
                <a:satMod val="175000"/>
                <a:alpha val="40000"/>
              </a:schemeClr>
            </a:glow>
          </a:effectLst>
        </p:spPr>
        <p:txBody>
          <a:bodyPr wrap="square" lIns="91440" tIns="45720" rIns="91440" bIns="45720">
            <a:spAutoFit/>
          </a:bodyPr>
          <a:lstStyle/>
          <a:p>
            <a:pPr algn="ctr"/>
            <a:r>
              <a:rPr lang="es-ES" sz="3600" b="0" i="0" dirty="0">
                <a:effectLst>
                  <a:glow rad="63500">
                    <a:schemeClr val="accent2">
                      <a:satMod val="175000"/>
                      <a:alpha val="40000"/>
                    </a:schemeClr>
                  </a:glow>
                </a:effectLst>
                <a:latin typeface="Roboto" panose="02000000000000000000" pitchFamily="2" charset="0"/>
              </a:rPr>
              <a:t>Predicción del precio vivienda </a:t>
            </a:r>
          </a:p>
          <a:p>
            <a:pPr algn="ctr"/>
            <a:r>
              <a:rPr lang="es-ES" sz="3600" dirty="0">
                <a:effectLst>
                  <a:glow rad="63500">
                    <a:schemeClr val="accent2">
                      <a:satMod val="175000"/>
                      <a:alpha val="40000"/>
                    </a:schemeClr>
                  </a:glow>
                </a:effectLst>
                <a:latin typeface="Roboto" panose="02000000000000000000" pitchFamily="2" charset="0"/>
              </a:rPr>
              <a:t>N</a:t>
            </a:r>
            <a:r>
              <a:rPr lang="es-ES" sz="3600" b="0" i="0" dirty="0">
                <a:effectLst>
                  <a:glow rad="63500">
                    <a:schemeClr val="accent2">
                      <a:satMod val="175000"/>
                      <a:alpha val="40000"/>
                    </a:schemeClr>
                  </a:glow>
                </a:effectLst>
                <a:latin typeface="Roboto" panose="02000000000000000000" pitchFamily="2" charset="0"/>
              </a:rPr>
              <a:t>o horizontal en Bogotá.</a:t>
            </a:r>
          </a:p>
          <a:p>
            <a:pPr algn="ctr"/>
            <a:r>
              <a:rPr lang="es-ES" cap="none" spc="0" dirty="0">
                <a:ln w="0"/>
                <a:effectLst>
                  <a:glow rad="63500">
                    <a:schemeClr val="accent2">
                      <a:satMod val="175000"/>
                      <a:alpha val="40000"/>
                    </a:schemeClr>
                  </a:glow>
                </a:effectLst>
                <a:latin typeface="Roboto" panose="02000000000000000000" pitchFamily="2" charset="0"/>
              </a:rPr>
              <a:t>EL ALGORITMO ES CORRECTO</a:t>
            </a:r>
            <a:r>
              <a:rPr lang="es-ES" dirty="0">
                <a:ln w="0"/>
                <a:effectLst>
                  <a:glow rad="63500">
                    <a:schemeClr val="accent2">
                      <a:satMod val="175000"/>
                      <a:alpha val="40000"/>
                    </a:schemeClr>
                  </a:glow>
                </a:effectLst>
                <a:latin typeface="Roboto" panose="02000000000000000000" pitchFamily="2" charset="0"/>
              </a:rPr>
              <a:t>.</a:t>
            </a:r>
            <a:endParaRPr lang="es-ES" b="0" cap="none" spc="0" dirty="0">
              <a:ln w="0"/>
              <a:effectLst>
                <a:glow rad="63500">
                  <a:schemeClr val="accent2">
                    <a:satMod val="175000"/>
                    <a:alpha val="40000"/>
                  </a:schemeClr>
                </a:glow>
                <a:outerShdw blurRad="38100" dist="19050" dir="2700000" algn="tl" rotWithShape="0">
                  <a:schemeClr val="dk1">
                    <a:alpha val="40000"/>
                  </a:schemeClr>
                </a:outerShdw>
              </a:effectLst>
            </a:endParaRPr>
          </a:p>
        </p:txBody>
      </p:sp>
      <p:sp>
        <p:nvSpPr>
          <p:cNvPr id="187" name="Rectángulo 186">
            <a:extLst>
              <a:ext uri="{FF2B5EF4-FFF2-40B4-BE49-F238E27FC236}">
                <a16:creationId xmlns:a16="http://schemas.microsoft.com/office/drawing/2014/main" id="{B8FC6096-1B22-4186-90DB-1424779C4EAA}"/>
              </a:ext>
            </a:extLst>
          </p:cNvPr>
          <p:cNvSpPr/>
          <p:nvPr/>
        </p:nvSpPr>
        <p:spPr>
          <a:xfrm>
            <a:off x="-343223" y="4707964"/>
            <a:ext cx="6438921" cy="830997"/>
          </a:xfrm>
          <a:prstGeom prst="rect">
            <a:avLst/>
          </a:prstGeom>
          <a:noFill/>
          <a:effectLst>
            <a:glow rad="63500">
              <a:schemeClr val="accent5">
                <a:satMod val="175000"/>
                <a:alpha val="40000"/>
              </a:schemeClr>
            </a:glow>
          </a:effectLst>
        </p:spPr>
        <p:txBody>
          <a:bodyPr wrap="square" lIns="91440" tIns="45720" rIns="91440" bIns="45720">
            <a:spAutoFit/>
          </a:bodyPr>
          <a:lstStyle/>
          <a:p>
            <a:pPr marL="457200" indent="-457200" algn="ctr">
              <a:buFont typeface="Arial" panose="020B0604020202020204" pitchFamily="34" charset="0"/>
              <a:buChar char="•"/>
            </a:pPr>
            <a:r>
              <a:rPr lang="es-ES" sz="2400" b="0" i="0" dirty="0">
                <a:effectLst>
                  <a:glow rad="63500">
                    <a:schemeClr val="accent2">
                      <a:satMod val="175000"/>
                      <a:alpha val="40000"/>
                    </a:schemeClr>
                  </a:glow>
                </a:effectLst>
                <a:latin typeface="Roboto" panose="02000000000000000000" pitchFamily="2" charset="0"/>
              </a:rPr>
              <a:t>Valeria Bejarano Salcedo</a:t>
            </a:r>
          </a:p>
          <a:p>
            <a:pPr marL="457200" indent="-457200" algn="ctr">
              <a:buFont typeface="Arial" panose="020B0604020202020204" pitchFamily="34" charset="0"/>
              <a:buChar char="•"/>
            </a:pPr>
            <a:r>
              <a:rPr lang="es-ES" sz="2400" dirty="0">
                <a:effectLst>
                  <a:glow rad="63500">
                    <a:schemeClr val="accent2">
                      <a:satMod val="175000"/>
                      <a:alpha val="40000"/>
                    </a:schemeClr>
                  </a:glow>
                </a:effectLst>
                <a:latin typeface="Roboto" panose="02000000000000000000" pitchFamily="2" charset="0"/>
              </a:rPr>
              <a:t>Sara Lucia Acosta Pinzón</a:t>
            </a:r>
            <a:endParaRPr lang="es-ES" sz="2400" b="0" i="0" dirty="0">
              <a:effectLst>
                <a:glow rad="63500">
                  <a:schemeClr val="accent2">
                    <a:satMod val="175000"/>
                    <a:alpha val="40000"/>
                  </a:schemeClr>
                </a:glow>
              </a:effectLst>
              <a:latin typeface="Roboto" panose="02000000000000000000" pitchFamily="2" charset="0"/>
            </a:endParaRPr>
          </a:p>
        </p:txBody>
      </p:sp>
      <p:pic>
        <p:nvPicPr>
          <p:cNvPr id="189" name="Picture 2" descr="Universidad Nacional de Colombia - Sede Bogotá Logo Vector (.AI) Free  Download">
            <a:extLst>
              <a:ext uri="{FF2B5EF4-FFF2-40B4-BE49-F238E27FC236}">
                <a16:creationId xmlns:a16="http://schemas.microsoft.com/office/drawing/2014/main" id="{7F726E70-8E32-40A0-BAA1-BF21D710FF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86904" y="5538961"/>
            <a:ext cx="2268076" cy="116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234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esquinas redondeadas 4">
            <a:extLst>
              <a:ext uri="{FF2B5EF4-FFF2-40B4-BE49-F238E27FC236}">
                <a16:creationId xmlns:a16="http://schemas.microsoft.com/office/drawing/2014/main" id="{B893F08C-DF71-46B3-AC13-049FF277D25B}"/>
              </a:ext>
            </a:extLst>
          </p:cNvPr>
          <p:cNvSpPr/>
          <p:nvPr/>
        </p:nvSpPr>
        <p:spPr>
          <a:xfrm>
            <a:off x="504823" y="697702"/>
            <a:ext cx="3342453" cy="1693199"/>
          </a:xfrm>
          <a:prstGeom prst="roundRect">
            <a:avLst/>
          </a:prstGeom>
          <a:solidFill>
            <a:srgbClr val="EDDFE8"/>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rgbClr val="9900FF"/>
              </a:solidFill>
            </a:endParaRPr>
          </a:p>
        </p:txBody>
      </p:sp>
      <p:sp>
        <p:nvSpPr>
          <p:cNvPr id="6" name="Forma libre: forma 5">
            <a:extLst>
              <a:ext uri="{FF2B5EF4-FFF2-40B4-BE49-F238E27FC236}">
                <a16:creationId xmlns:a16="http://schemas.microsoft.com/office/drawing/2014/main" id="{385ACC12-1291-4B2F-95EC-3C615BD0661B}"/>
              </a:ext>
            </a:extLst>
          </p:cNvPr>
          <p:cNvSpPr/>
          <p:nvPr/>
        </p:nvSpPr>
        <p:spPr>
          <a:xfrm>
            <a:off x="504823" y="1544302"/>
            <a:ext cx="3342454" cy="4473571"/>
          </a:xfrm>
          <a:custGeom>
            <a:avLst/>
            <a:gdLst>
              <a:gd name="connsiteX0" fmla="*/ 0 w 1377388"/>
              <a:gd name="connsiteY0" fmla="*/ 0 h 3020993"/>
              <a:gd name="connsiteX1" fmla="*/ 129505 w 1377388"/>
              <a:gd name="connsiteY1" fmla="*/ 0 h 3020993"/>
              <a:gd name="connsiteX2" fmla="*/ 668716 w 1377388"/>
              <a:gd name="connsiteY2" fmla="*/ 567275 h 3020993"/>
              <a:gd name="connsiteX3" fmla="*/ 1207927 w 1377388"/>
              <a:gd name="connsiteY3" fmla="*/ 0 h 3020993"/>
              <a:gd name="connsiteX4" fmla="*/ 1377388 w 1377388"/>
              <a:gd name="connsiteY4" fmla="*/ 0 h 3020993"/>
              <a:gd name="connsiteX5" fmla="*/ 1377388 w 1377388"/>
              <a:gd name="connsiteY5" fmla="*/ 2791424 h 3020993"/>
              <a:gd name="connsiteX6" fmla="*/ 1147819 w 1377388"/>
              <a:gd name="connsiteY6" fmla="*/ 3020993 h 3020993"/>
              <a:gd name="connsiteX7" fmla="*/ 229569 w 1377388"/>
              <a:gd name="connsiteY7" fmla="*/ 3020993 h 3020993"/>
              <a:gd name="connsiteX8" fmla="*/ 0 w 1377388"/>
              <a:gd name="connsiteY8" fmla="*/ 2791424 h 30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7388" h="3020993">
                <a:moveTo>
                  <a:pt x="0" y="0"/>
                </a:moveTo>
                <a:lnTo>
                  <a:pt x="129505" y="0"/>
                </a:lnTo>
                <a:cubicBezTo>
                  <a:pt x="129505" y="313297"/>
                  <a:pt x="370918" y="567275"/>
                  <a:pt x="668716" y="567275"/>
                </a:cubicBezTo>
                <a:cubicBezTo>
                  <a:pt x="966514" y="567275"/>
                  <a:pt x="1207927" y="313297"/>
                  <a:pt x="1207927" y="0"/>
                </a:cubicBezTo>
                <a:lnTo>
                  <a:pt x="1377388" y="0"/>
                </a:lnTo>
                <a:lnTo>
                  <a:pt x="1377388" y="2791424"/>
                </a:lnTo>
                <a:cubicBezTo>
                  <a:pt x="1377388" y="2918211"/>
                  <a:pt x="1274606" y="3020993"/>
                  <a:pt x="1147819" y="3020993"/>
                </a:cubicBezTo>
                <a:lnTo>
                  <a:pt x="229569" y="3020993"/>
                </a:lnTo>
                <a:cubicBezTo>
                  <a:pt x="102782" y="3020993"/>
                  <a:pt x="0" y="2918211"/>
                  <a:pt x="0" y="2791424"/>
                </a:cubicBezTo>
                <a:close/>
              </a:path>
            </a:pathLst>
          </a:custGeom>
          <a:solidFill>
            <a:schemeClr val="bg1"/>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7" name="Rectángulo 6">
            <a:extLst>
              <a:ext uri="{FF2B5EF4-FFF2-40B4-BE49-F238E27FC236}">
                <a16:creationId xmlns:a16="http://schemas.microsoft.com/office/drawing/2014/main" id="{BFF3436F-D834-4EEE-B01D-9F3EA96CC668}"/>
              </a:ext>
            </a:extLst>
          </p:cNvPr>
          <p:cNvSpPr/>
          <p:nvPr/>
        </p:nvSpPr>
        <p:spPr>
          <a:xfrm>
            <a:off x="621130" y="947933"/>
            <a:ext cx="3174245" cy="1200329"/>
          </a:xfrm>
          <a:prstGeom prst="rect">
            <a:avLst/>
          </a:prstGeom>
          <a:noFill/>
        </p:spPr>
        <p:txBody>
          <a:bodyPr wrap="square" lIns="91440" tIns="45720" rIns="91440" bIns="45720">
            <a:spAutoFit/>
          </a:bodyPr>
          <a:lstStyle/>
          <a:p>
            <a:pPr algn="ctr"/>
            <a:r>
              <a:rPr lang="es-ES" sz="3600" b="1" cap="none" spc="0" dirty="0">
                <a:ln w="0"/>
                <a:solidFill>
                  <a:schemeClr val="bg1"/>
                </a:solidFill>
                <a:effectLst>
                  <a:outerShdw blurRad="38100" dist="19050" dir="2700000" algn="tl" rotWithShape="0">
                    <a:schemeClr val="dk1">
                      <a:alpha val="40000"/>
                    </a:schemeClr>
                  </a:outerShdw>
                </a:effectLst>
                <a:latin typeface="Tw Cen MT" panose="020B0602020104020603" pitchFamily="34" charset="0"/>
              </a:rPr>
              <a:t>Depuración</a:t>
            </a:r>
          </a:p>
          <a:p>
            <a:pPr algn="ctr"/>
            <a:r>
              <a:rPr lang="es-ES" sz="3600" b="1" dirty="0">
                <a:ln w="0"/>
                <a:solidFill>
                  <a:schemeClr val="bg1"/>
                </a:solidFill>
                <a:effectLst>
                  <a:outerShdw blurRad="38100" dist="19050" dir="2700000" algn="tl" rotWithShape="0">
                    <a:schemeClr val="dk1">
                      <a:alpha val="40000"/>
                    </a:schemeClr>
                  </a:outerShdw>
                </a:effectLst>
                <a:latin typeface="Tw Cen MT" panose="020B0602020104020603" pitchFamily="34" charset="0"/>
              </a:rPr>
              <a:t>1</a:t>
            </a:r>
            <a:endParaRPr lang="es-ES" sz="3600" b="1" cap="none" spc="0" dirty="0">
              <a:ln w="0"/>
              <a:solidFill>
                <a:schemeClr val="bg1"/>
              </a:solidFill>
              <a:effectLst>
                <a:outerShdw blurRad="38100" dist="19050" dir="2700000" algn="tl" rotWithShape="0">
                  <a:schemeClr val="dk1">
                    <a:alpha val="40000"/>
                  </a:schemeClr>
                </a:outerShdw>
              </a:effectLst>
              <a:latin typeface="Tw Cen MT" panose="020B0602020104020603" pitchFamily="34" charset="0"/>
            </a:endParaRPr>
          </a:p>
        </p:txBody>
      </p:sp>
      <p:pic>
        <p:nvPicPr>
          <p:cNvPr id="8" name="Imagen 7" descr="Icono&#10;&#10;Descripción generada automáticamente">
            <a:extLst>
              <a:ext uri="{FF2B5EF4-FFF2-40B4-BE49-F238E27FC236}">
                <a16:creationId xmlns:a16="http://schemas.microsoft.com/office/drawing/2014/main" id="{A3153109-7755-4BE4-9663-75C8854DA2FC}"/>
              </a:ext>
            </a:extLst>
          </p:cNvPr>
          <p:cNvPicPr>
            <a:picLocks noChangeAspect="1"/>
          </p:cNvPicPr>
          <p:nvPr/>
        </p:nvPicPr>
        <p:blipFill>
          <a:blip r:embed="rId2">
            <a:extLst>
              <a:ext uri="{BEBA8EAE-BF5A-486C-A8C5-ECC9F3942E4B}">
                <a14:imgProps xmlns:a14="http://schemas.microsoft.com/office/drawing/2010/main">
                  <a14:imgLayer r:embed="rId3">
                    <a14:imgEffect>
                      <a14:artisticCrisscrossEtching/>
                    </a14:imgEffect>
                    <a14:imgEffect>
                      <a14:sharpenSoften amount="25000"/>
                    </a14:imgEffect>
                    <a14:imgEffect>
                      <a14:colorTemperature colorTemp="112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1781605" y="4826342"/>
            <a:ext cx="788888" cy="700757"/>
          </a:xfrm>
          <a:prstGeom prst="rect">
            <a:avLst/>
          </a:prstGeom>
          <a:effectLst>
            <a:glow rad="101600">
              <a:srgbClr val="9900CC">
                <a:alpha val="40000"/>
              </a:srgbClr>
            </a:glow>
          </a:effectLst>
        </p:spPr>
      </p:pic>
      <p:sp>
        <p:nvSpPr>
          <p:cNvPr id="17" name="Rectángulo: esquinas redondeadas 16">
            <a:extLst>
              <a:ext uri="{FF2B5EF4-FFF2-40B4-BE49-F238E27FC236}">
                <a16:creationId xmlns:a16="http://schemas.microsoft.com/office/drawing/2014/main" id="{150D7E05-F48A-4DCD-B7CB-EBAD7BB2C268}"/>
              </a:ext>
            </a:extLst>
          </p:cNvPr>
          <p:cNvSpPr/>
          <p:nvPr/>
        </p:nvSpPr>
        <p:spPr>
          <a:xfrm>
            <a:off x="4443524" y="777077"/>
            <a:ext cx="3342453" cy="1693199"/>
          </a:xfrm>
          <a:prstGeom prst="roundRect">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rgbClr val="9900FF"/>
              </a:solidFill>
            </a:endParaRPr>
          </a:p>
        </p:txBody>
      </p:sp>
      <p:sp>
        <p:nvSpPr>
          <p:cNvPr id="18" name="Forma libre: forma 17">
            <a:extLst>
              <a:ext uri="{FF2B5EF4-FFF2-40B4-BE49-F238E27FC236}">
                <a16:creationId xmlns:a16="http://schemas.microsoft.com/office/drawing/2014/main" id="{01597709-6F9B-4D2A-A9F2-CA4BEE94296D}"/>
              </a:ext>
            </a:extLst>
          </p:cNvPr>
          <p:cNvSpPr/>
          <p:nvPr/>
        </p:nvSpPr>
        <p:spPr>
          <a:xfrm>
            <a:off x="4443524" y="1544302"/>
            <a:ext cx="3342454" cy="4473571"/>
          </a:xfrm>
          <a:custGeom>
            <a:avLst/>
            <a:gdLst>
              <a:gd name="connsiteX0" fmla="*/ 0 w 1377388"/>
              <a:gd name="connsiteY0" fmla="*/ 0 h 3020993"/>
              <a:gd name="connsiteX1" fmla="*/ 129505 w 1377388"/>
              <a:gd name="connsiteY1" fmla="*/ 0 h 3020993"/>
              <a:gd name="connsiteX2" fmla="*/ 668716 w 1377388"/>
              <a:gd name="connsiteY2" fmla="*/ 567275 h 3020993"/>
              <a:gd name="connsiteX3" fmla="*/ 1207927 w 1377388"/>
              <a:gd name="connsiteY3" fmla="*/ 0 h 3020993"/>
              <a:gd name="connsiteX4" fmla="*/ 1377388 w 1377388"/>
              <a:gd name="connsiteY4" fmla="*/ 0 h 3020993"/>
              <a:gd name="connsiteX5" fmla="*/ 1377388 w 1377388"/>
              <a:gd name="connsiteY5" fmla="*/ 2791424 h 3020993"/>
              <a:gd name="connsiteX6" fmla="*/ 1147819 w 1377388"/>
              <a:gd name="connsiteY6" fmla="*/ 3020993 h 3020993"/>
              <a:gd name="connsiteX7" fmla="*/ 229569 w 1377388"/>
              <a:gd name="connsiteY7" fmla="*/ 3020993 h 3020993"/>
              <a:gd name="connsiteX8" fmla="*/ 0 w 1377388"/>
              <a:gd name="connsiteY8" fmla="*/ 2791424 h 30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7388" h="3020993">
                <a:moveTo>
                  <a:pt x="0" y="0"/>
                </a:moveTo>
                <a:lnTo>
                  <a:pt x="129505" y="0"/>
                </a:lnTo>
                <a:cubicBezTo>
                  <a:pt x="129505" y="313297"/>
                  <a:pt x="370918" y="567275"/>
                  <a:pt x="668716" y="567275"/>
                </a:cubicBezTo>
                <a:cubicBezTo>
                  <a:pt x="966514" y="567275"/>
                  <a:pt x="1207927" y="313297"/>
                  <a:pt x="1207927" y="0"/>
                </a:cubicBezTo>
                <a:lnTo>
                  <a:pt x="1377388" y="0"/>
                </a:lnTo>
                <a:lnTo>
                  <a:pt x="1377388" y="2791424"/>
                </a:lnTo>
                <a:cubicBezTo>
                  <a:pt x="1377388" y="2918211"/>
                  <a:pt x="1274606" y="3020993"/>
                  <a:pt x="1147819" y="3020993"/>
                </a:cubicBezTo>
                <a:lnTo>
                  <a:pt x="229569" y="3020993"/>
                </a:lnTo>
                <a:cubicBezTo>
                  <a:pt x="102782" y="3020993"/>
                  <a:pt x="0" y="2918211"/>
                  <a:pt x="0" y="2791424"/>
                </a:cubicBezTo>
                <a:close/>
              </a:path>
            </a:pathLst>
          </a:custGeom>
          <a:solidFill>
            <a:schemeClr val="bg1"/>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9" name="Rectángulo 18">
            <a:extLst>
              <a:ext uri="{FF2B5EF4-FFF2-40B4-BE49-F238E27FC236}">
                <a16:creationId xmlns:a16="http://schemas.microsoft.com/office/drawing/2014/main" id="{5EE8EDAD-45A3-4BB3-9E28-287C29A21400}"/>
              </a:ext>
            </a:extLst>
          </p:cNvPr>
          <p:cNvSpPr/>
          <p:nvPr/>
        </p:nvSpPr>
        <p:spPr>
          <a:xfrm>
            <a:off x="4559829" y="947933"/>
            <a:ext cx="3174245" cy="1200329"/>
          </a:xfrm>
          <a:prstGeom prst="rect">
            <a:avLst/>
          </a:prstGeom>
          <a:noFill/>
        </p:spPr>
        <p:txBody>
          <a:bodyPr wrap="square" lIns="91440" tIns="45720" rIns="91440" bIns="45720">
            <a:spAutoFit/>
          </a:bodyPr>
          <a:lstStyle/>
          <a:p>
            <a:pPr algn="ctr"/>
            <a:r>
              <a:rPr lang="es-ES" sz="3600" b="1" dirty="0">
                <a:ln w="0"/>
                <a:solidFill>
                  <a:schemeClr val="bg1"/>
                </a:solidFill>
                <a:effectLst>
                  <a:outerShdw blurRad="38100" dist="19050" dir="2700000" algn="tl" rotWithShape="0">
                    <a:schemeClr val="dk1">
                      <a:alpha val="40000"/>
                    </a:schemeClr>
                  </a:outerShdw>
                </a:effectLst>
                <a:latin typeface="Tw Cen MT" panose="020B0602020104020603" pitchFamily="34" charset="0"/>
              </a:rPr>
              <a:t>Depuración</a:t>
            </a:r>
            <a:endParaRPr lang="es-ES" sz="3600" b="1" cap="none" spc="0" dirty="0">
              <a:ln w="0"/>
              <a:solidFill>
                <a:schemeClr val="bg1"/>
              </a:solidFill>
              <a:effectLst>
                <a:outerShdw blurRad="38100" dist="19050" dir="2700000" algn="tl" rotWithShape="0">
                  <a:schemeClr val="dk1">
                    <a:alpha val="40000"/>
                  </a:schemeClr>
                </a:outerShdw>
              </a:effectLst>
              <a:latin typeface="Tw Cen MT" panose="020B0602020104020603" pitchFamily="34" charset="0"/>
            </a:endParaRPr>
          </a:p>
          <a:p>
            <a:pPr algn="ctr"/>
            <a:r>
              <a:rPr lang="es-ES" sz="3600" b="1" dirty="0">
                <a:ln w="0"/>
                <a:solidFill>
                  <a:schemeClr val="bg1"/>
                </a:solidFill>
                <a:effectLst>
                  <a:outerShdw blurRad="38100" dist="19050" dir="2700000" algn="tl" rotWithShape="0">
                    <a:schemeClr val="dk1">
                      <a:alpha val="40000"/>
                    </a:schemeClr>
                  </a:outerShdw>
                </a:effectLst>
                <a:latin typeface="Tw Cen MT" panose="020B0602020104020603" pitchFamily="34" charset="0"/>
              </a:rPr>
              <a:t>2</a:t>
            </a:r>
            <a:endParaRPr lang="es-ES" sz="3600" b="1" cap="none" spc="0" dirty="0">
              <a:ln w="0"/>
              <a:solidFill>
                <a:schemeClr val="bg1"/>
              </a:solidFill>
              <a:effectLst>
                <a:outerShdw blurRad="38100" dist="19050" dir="2700000" algn="tl" rotWithShape="0">
                  <a:schemeClr val="dk1">
                    <a:alpha val="40000"/>
                  </a:schemeClr>
                </a:outerShdw>
              </a:effectLst>
              <a:latin typeface="Tw Cen MT" panose="020B0602020104020603" pitchFamily="34" charset="0"/>
            </a:endParaRPr>
          </a:p>
        </p:txBody>
      </p:sp>
      <p:sp>
        <p:nvSpPr>
          <p:cNvPr id="25" name="Rectángulo: esquinas redondeadas 24">
            <a:extLst>
              <a:ext uri="{FF2B5EF4-FFF2-40B4-BE49-F238E27FC236}">
                <a16:creationId xmlns:a16="http://schemas.microsoft.com/office/drawing/2014/main" id="{C37F6E51-6629-4B31-A6F2-4907528BC175}"/>
              </a:ext>
            </a:extLst>
          </p:cNvPr>
          <p:cNvSpPr/>
          <p:nvPr/>
        </p:nvSpPr>
        <p:spPr>
          <a:xfrm>
            <a:off x="8187404" y="777077"/>
            <a:ext cx="3342453" cy="1693199"/>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rgbClr val="9900FF"/>
              </a:solidFill>
            </a:endParaRPr>
          </a:p>
        </p:txBody>
      </p:sp>
      <p:sp>
        <p:nvSpPr>
          <p:cNvPr id="26" name="Forma libre: forma 25">
            <a:extLst>
              <a:ext uri="{FF2B5EF4-FFF2-40B4-BE49-F238E27FC236}">
                <a16:creationId xmlns:a16="http://schemas.microsoft.com/office/drawing/2014/main" id="{98D59E3D-B76E-4EB8-B815-FB33430F94C5}"/>
              </a:ext>
            </a:extLst>
          </p:cNvPr>
          <p:cNvSpPr/>
          <p:nvPr/>
        </p:nvSpPr>
        <p:spPr>
          <a:xfrm>
            <a:off x="8187404" y="1544302"/>
            <a:ext cx="3342454" cy="4473571"/>
          </a:xfrm>
          <a:custGeom>
            <a:avLst/>
            <a:gdLst>
              <a:gd name="connsiteX0" fmla="*/ 0 w 1377388"/>
              <a:gd name="connsiteY0" fmla="*/ 0 h 3020993"/>
              <a:gd name="connsiteX1" fmla="*/ 129505 w 1377388"/>
              <a:gd name="connsiteY1" fmla="*/ 0 h 3020993"/>
              <a:gd name="connsiteX2" fmla="*/ 668716 w 1377388"/>
              <a:gd name="connsiteY2" fmla="*/ 567275 h 3020993"/>
              <a:gd name="connsiteX3" fmla="*/ 1207927 w 1377388"/>
              <a:gd name="connsiteY3" fmla="*/ 0 h 3020993"/>
              <a:gd name="connsiteX4" fmla="*/ 1377388 w 1377388"/>
              <a:gd name="connsiteY4" fmla="*/ 0 h 3020993"/>
              <a:gd name="connsiteX5" fmla="*/ 1377388 w 1377388"/>
              <a:gd name="connsiteY5" fmla="*/ 2791424 h 3020993"/>
              <a:gd name="connsiteX6" fmla="*/ 1147819 w 1377388"/>
              <a:gd name="connsiteY6" fmla="*/ 3020993 h 3020993"/>
              <a:gd name="connsiteX7" fmla="*/ 229569 w 1377388"/>
              <a:gd name="connsiteY7" fmla="*/ 3020993 h 3020993"/>
              <a:gd name="connsiteX8" fmla="*/ 0 w 1377388"/>
              <a:gd name="connsiteY8" fmla="*/ 2791424 h 30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7388" h="3020993">
                <a:moveTo>
                  <a:pt x="0" y="0"/>
                </a:moveTo>
                <a:lnTo>
                  <a:pt x="129505" y="0"/>
                </a:lnTo>
                <a:cubicBezTo>
                  <a:pt x="129505" y="313297"/>
                  <a:pt x="370918" y="567275"/>
                  <a:pt x="668716" y="567275"/>
                </a:cubicBezTo>
                <a:cubicBezTo>
                  <a:pt x="966514" y="567275"/>
                  <a:pt x="1207927" y="313297"/>
                  <a:pt x="1207927" y="0"/>
                </a:cubicBezTo>
                <a:lnTo>
                  <a:pt x="1377388" y="0"/>
                </a:lnTo>
                <a:lnTo>
                  <a:pt x="1377388" y="2791424"/>
                </a:lnTo>
                <a:cubicBezTo>
                  <a:pt x="1377388" y="2918211"/>
                  <a:pt x="1274606" y="3020993"/>
                  <a:pt x="1147819" y="3020993"/>
                </a:cubicBezTo>
                <a:lnTo>
                  <a:pt x="229569" y="3020993"/>
                </a:lnTo>
                <a:cubicBezTo>
                  <a:pt x="102782" y="3020993"/>
                  <a:pt x="0" y="2918211"/>
                  <a:pt x="0" y="2791424"/>
                </a:cubicBezTo>
                <a:close/>
              </a:path>
            </a:pathLst>
          </a:cu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27" name="Rectángulo 26">
            <a:extLst>
              <a:ext uri="{FF2B5EF4-FFF2-40B4-BE49-F238E27FC236}">
                <a16:creationId xmlns:a16="http://schemas.microsoft.com/office/drawing/2014/main" id="{3E2F67D4-FCA8-40A0-8F6D-2D0099FC11AD}"/>
              </a:ext>
            </a:extLst>
          </p:cNvPr>
          <p:cNvSpPr/>
          <p:nvPr/>
        </p:nvSpPr>
        <p:spPr>
          <a:xfrm>
            <a:off x="8303709" y="947933"/>
            <a:ext cx="3174245" cy="1200329"/>
          </a:xfrm>
          <a:prstGeom prst="rect">
            <a:avLst/>
          </a:prstGeom>
          <a:noFill/>
        </p:spPr>
        <p:txBody>
          <a:bodyPr wrap="square" lIns="91440" tIns="45720" rIns="91440" bIns="45720">
            <a:spAutoFit/>
          </a:bodyPr>
          <a:lstStyle/>
          <a:p>
            <a:pPr algn="ctr"/>
            <a:r>
              <a:rPr lang="es-ES" sz="3600" b="1" dirty="0">
                <a:ln w="0"/>
                <a:solidFill>
                  <a:schemeClr val="bg1"/>
                </a:solidFill>
                <a:effectLst>
                  <a:outerShdw blurRad="38100" dist="19050" dir="2700000" algn="tl" rotWithShape="0">
                    <a:schemeClr val="dk1">
                      <a:alpha val="40000"/>
                    </a:schemeClr>
                  </a:outerShdw>
                </a:effectLst>
                <a:latin typeface="Tw Cen MT" panose="020B0602020104020603" pitchFamily="34" charset="0"/>
              </a:rPr>
              <a:t>Depuración</a:t>
            </a:r>
            <a:endParaRPr lang="es-ES" sz="3600" b="1" cap="none" spc="0" dirty="0">
              <a:ln w="0"/>
              <a:solidFill>
                <a:schemeClr val="bg1"/>
              </a:solidFill>
              <a:effectLst>
                <a:outerShdw blurRad="38100" dist="19050" dir="2700000" algn="tl" rotWithShape="0">
                  <a:schemeClr val="dk1">
                    <a:alpha val="40000"/>
                  </a:schemeClr>
                </a:outerShdw>
              </a:effectLst>
              <a:latin typeface="Tw Cen MT" panose="020B0602020104020603" pitchFamily="34" charset="0"/>
            </a:endParaRPr>
          </a:p>
          <a:p>
            <a:pPr algn="ctr"/>
            <a:r>
              <a:rPr lang="es-ES" sz="3600" b="1" dirty="0">
                <a:ln w="0"/>
                <a:solidFill>
                  <a:schemeClr val="bg1"/>
                </a:solidFill>
                <a:effectLst>
                  <a:outerShdw blurRad="38100" dist="19050" dir="2700000" algn="tl" rotWithShape="0">
                    <a:schemeClr val="dk1">
                      <a:alpha val="40000"/>
                    </a:schemeClr>
                  </a:outerShdw>
                </a:effectLst>
                <a:latin typeface="Tw Cen MT" panose="020B0602020104020603" pitchFamily="34" charset="0"/>
              </a:rPr>
              <a:t>3</a:t>
            </a:r>
            <a:endParaRPr lang="es-ES" sz="3600" b="1" cap="none" spc="0" dirty="0">
              <a:ln w="0"/>
              <a:solidFill>
                <a:schemeClr val="bg1"/>
              </a:solidFill>
              <a:effectLst>
                <a:outerShdw blurRad="38100" dist="19050" dir="2700000" algn="tl" rotWithShape="0">
                  <a:schemeClr val="dk1">
                    <a:alpha val="40000"/>
                  </a:schemeClr>
                </a:outerShdw>
              </a:effectLst>
              <a:latin typeface="Tw Cen MT" panose="020B0602020104020603" pitchFamily="34" charset="0"/>
            </a:endParaRPr>
          </a:p>
        </p:txBody>
      </p:sp>
      <p:pic>
        <p:nvPicPr>
          <p:cNvPr id="29" name="Imagen 28" descr="Icono&#10;&#10;Descripción generada automáticamente">
            <a:extLst>
              <a:ext uri="{FF2B5EF4-FFF2-40B4-BE49-F238E27FC236}">
                <a16:creationId xmlns:a16="http://schemas.microsoft.com/office/drawing/2014/main" id="{6731AF39-F29E-4734-BC24-9EC6EAE53560}"/>
              </a:ext>
            </a:extLst>
          </p:cNvPr>
          <p:cNvPicPr>
            <a:picLocks noChangeAspect="1"/>
          </p:cNvPicPr>
          <p:nvPr/>
        </p:nvPicPr>
        <p:blipFill>
          <a:blip r:embed="rId4">
            <a:extLst>
              <a:ext uri="{BEBA8EAE-BF5A-486C-A8C5-ECC9F3942E4B}">
                <a14:imgProps xmlns:a14="http://schemas.microsoft.com/office/drawing/2010/main">
                  <a14:imgLayer r:embed="rId3">
                    <a14:imgEffect>
                      <a14:artisticPlasticWrap/>
                    </a14:imgEffect>
                    <a14:imgEffect>
                      <a14:sharpenSoften amount="25000"/>
                    </a14:imgEffect>
                    <a14:imgEffect>
                      <a14:colorTemperature colorTemp="112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5699220" y="4911317"/>
            <a:ext cx="736944" cy="654616"/>
          </a:xfrm>
          <a:prstGeom prst="rect">
            <a:avLst/>
          </a:prstGeom>
          <a:effectLst>
            <a:glow rad="101600">
              <a:srgbClr val="002060">
                <a:alpha val="40000"/>
              </a:srgbClr>
            </a:glow>
          </a:effectLst>
        </p:spPr>
      </p:pic>
      <p:pic>
        <p:nvPicPr>
          <p:cNvPr id="30" name="Imagen 29" descr="Icono&#10;&#10;Descripción generada automáticamente">
            <a:extLst>
              <a:ext uri="{FF2B5EF4-FFF2-40B4-BE49-F238E27FC236}">
                <a16:creationId xmlns:a16="http://schemas.microsoft.com/office/drawing/2014/main" id="{1A3F8873-6CC3-42CF-ACAF-45AB1C962463}"/>
              </a:ext>
            </a:extLst>
          </p:cNvPr>
          <p:cNvPicPr>
            <a:picLocks noChangeAspect="1"/>
          </p:cNvPicPr>
          <p:nvPr/>
        </p:nvPicPr>
        <p:blipFill>
          <a:blip r:embed="rId5">
            <a:extLst>
              <a:ext uri="{BEBA8EAE-BF5A-486C-A8C5-ECC9F3942E4B}">
                <a14:imgProps xmlns:a14="http://schemas.microsoft.com/office/drawing/2010/main">
                  <a14:imgLayer r:embed="rId3">
                    <a14:imgEffect>
                      <a14:artisticGlowEdges/>
                    </a14:imgEffect>
                    <a14:imgEffect>
                      <a14:sharpenSoften amount="25000"/>
                    </a14:imgEffect>
                    <a14:imgEffect>
                      <a14:colorTemperature colorTemp="112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9526058" y="4900523"/>
            <a:ext cx="729545" cy="648044"/>
          </a:xfrm>
          <a:prstGeom prst="rect">
            <a:avLst/>
          </a:prstGeom>
          <a:effectLst>
            <a:glow rad="101600">
              <a:srgbClr val="FF6600">
                <a:alpha val="40000"/>
              </a:srgbClr>
            </a:glow>
          </a:effectLst>
        </p:spPr>
      </p:pic>
      <p:sp>
        <p:nvSpPr>
          <p:cNvPr id="32" name="CuadroTexto 31">
            <a:extLst>
              <a:ext uri="{FF2B5EF4-FFF2-40B4-BE49-F238E27FC236}">
                <a16:creationId xmlns:a16="http://schemas.microsoft.com/office/drawing/2014/main" id="{9B6A85E5-AF75-4D17-A5EE-D8CCFC356AC4}"/>
              </a:ext>
            </a:extLst>
          </p:cNvPr>
          <p:cNvSpPr txBox="1"/>
          <p:nvPr/>
        </p:nvSpPr>
        <p:spPr>
          <a:xfrm>
            <a:off x="581291" y="2426398"/>
            <a:ext cx="3257284" cy="2292935"/>
          </a:xfrm>
          <a:prstGeom prst="rect">
            <a:avLst/>
          </a:prstGeom>
          <a:noFill/>
        </p:spPr>
        <p:txBody>
          <a:bodyPr wrap="square">
            <a:spAutoFit/>
          </a:bodyPr>
          <a:lstStyle/>
          <a:p>
            <a:pPr algn="l"/>
            <a:r>
              <a:rPr lang="es-ES" sz="1100" b="1" i="0" u="sng" dirty="0">
                <a:effectLst/>
                <a:latin typeface="Courier New" panose="02070309020205020404" pitchFamily="49" charset="0"/>
                <a:cs typeface="Courier New" panose="02070309020205020404" pitchFamily="49" charset="0"/>
              </a:rPr>
              <a:t>Se completan los algunos de los valores faltantes con cero</a:t>
            </a:r>
            <a:r>
              <a:rPr lang="es-ES" sz="1100" b="0" i="0" dirty="0">
                <a:effectLst/>
                <a:latin typeface="Courier New" panose="02070309020205020404" pitchFamily="49" charset="0"/>
                <a:cs typeface="Courier New" panose="02070309020205020404" pitchFamily="49" charset="0"/>
              </a:rPr>
              <a:t>, </a:t>
            </a:r>
          </a:p>
          <a:p>
            <a:pPr algn="l"/>
            <a:endParaRPr lang="es-ES" sz="1100" dirty="0">
              <a:latin typeface="Courier New" panose="02070309020205020404" pitchFamily="49" charset="0"/>
              <a:cs typeface="Courier New" panose="02070309020205020404" pitchFamily="49" charset="0"/>
            </a:endParaRPr>
          </a:p>
          <a:p>
            <a:pPr algn="l"/>
            <a:r>
              <a:rPr lang="es-ES" sz="1100" b="0" i="0" dirty="0">
                <a:effectLst/>
                <a:latin typeface="Courier New" panose="02070309020205020404" pitchFamily="49" charset="0"/>
                <a:cs typeface="Courier New" panose="02070309020205020404" pitchFamily="49" charset="0"/>
              </a:rPr>
              <a:t>Esto debido a que usualmente son los que el propietario tiene más en cuenta y si no se encuentran en la base, lo más seguro es que no se encuentren en el inmueble.</a:t>
            </a:r>
          </a:p>
          <a:p>
            <a:pPr algn="l"/>
            <a:endParaRPr lang="es-ES" sz="1100" b="0" i="0" dirty="0">
              <a:effectLst/>
              <a:latin typeface="Courier New" panose="02070309020205020404" pitchFamily="49" charset="0"/>
              <a:cs typeface="Courier New" panose="02070309020205020404" pitchFamily="49" charset="0"/>
            </a:endParaRPr>
          </a:p>
          <a:p>
            <a:pPr algn="l">
              <a:buFont typeface="Arial" panose="020B0604020202020204" pitchFamily="34" charset="0"/>
              <a:buChar char="•"/>
            </a:pPr>
            <a:r>
              <a:rPr lang="es-ES" sz="1100" b="0" i="0" dirty="0">
                <a:effectLst/>
                <a:latin typeface="Courier New" panose="02070309020205020404" pitchFamily="49" charset="0"/>
                <a:cs typeface="Courier New" panose="02070309020205020404" pitchFamily="49" charset="0"/>
              </a:rPr>
              <a:t> Baño de servicio, Ascensor, </a:t>
            </a:r>
            <a:r>
              <a:rPr lang="es-ES" sz="1100" b="0" i="0" dirty="0" err="1">
                <a:effectLst/>
                <a:latin typeface="Courier New" panose="02070309020205020404" pitchFamily="49" charset="0"/>
                <a:cs typeface="Courier New" panose="02070309020205020404" pitchFamily="49" charset="0"/>
              </a:rPr>
              <a:t>Balcon</a:t>
            </a:r>
            <a:r>
              <a:rPr lang="es-ES" sz="1100" b="0" i="0" dirty="0">
                <a:effectLst/>
                <a:latin typeface="Courier New" panose="02070309020205020404" pitchFamily="49" charset="0"/>
                <a:cs typeface="Courier New" panose="02070309020205020404" pitchFamily="49" charset="0"/>
              </a:rPr>
              <a:t>,  Cuarto de servicio, Gimnasio, Piscina, Terraza, Remodelado.</a:t>
            </a:r>
          </a:p>
        </p:txBody>
      </p:sp>
      <p:sp>
        <p:nvSpPr>
          <p:cNvPr id="33" name="CuadroTexto 32">
            <a:extLst>
              <a:ext uri="{FF2B5EF4-FFF2-40B4-BE49-F238E27FC236}">
                <a16:creationId xmlns:a16="http://schemas.microsoft.com/office/drawing/2014/main" id="{D33D6F45-B3DB-47AF-94FF-D052242FF3E8}"/>
              </a:ext>
            </a:extLst>
          </p:cNvPr>
          <p:cNvSpPr txBox="1"/>
          <p:nvPr/>
        </p:nvSpPr>
        <p:spPr>
          <a:xfrm>
            <a:off x="4586667" y="2390901"/>
            <a:ext cx="3257284" cy="1954381"/>
          </a:xfrm>
          <a:prstGeom prst="rect">
            <a:avLst/>
          </a:prstGeom>
          <a:noFill/>
        </p:spPr>
        <p:txBody>
          <a:bodyPr wrap="square">
            <a:spAutoFit/>
          </a:bodyPr>
          <a:lstStyle/>
          <a:p>
            <a:pPr algn="l"/>
            <a:r>
              <a:rPr lang="es-ES" sz="1100" b="1" i="0" dirty="0">
                <a:effectLst>
                  <a:outerShdw blurRad="38100" dist="38100" dir="2700000" algn="tl">
                    <a:srgbClr val="000000">
                      <a:alpha val="43137"/>
                    </a:srgbClr>
                  </a:outerShdw>
                </a:effectLst>
                <a:latin typeface="Roboto" panose="02000000000000000000" pitchFamily="2" charset="0"/>
              </a:rPr>
              <a:t>Se realiza una  imputación de datos </a:t>
            </a:r>
            <a:r>
              <a:rPr lang="es-ES" sz="1100" b="1" i="0" dirty="0" err="1">
                <a:effectLst>
                  <a:outerShdw blurRad="38100" dist="38100" dir="2700000" algn="tl">
                    <a:srgbClr val="000000">
                      <a:alpha val="43137"/>
                    </a:srgbClr>
                  </a:outerShdw>
                </a:effectLst>
                <a:latin typeface="Roboto" panose="02000000000000000000" pitchFamily="2" charset="0"/>
              </a:rPr>
              <a:t>via</a:t>
            </a:r>
            <a:r>
              <a:rPr lang="es-ES" sz="1100" b="1" i="0" dirty="0">
                <a:effectLst>
                  <a:outerShdw blurRad="38100" dist="38100" dir="2700000" algn="tl">
                    <a:srgbClr val="000000">
                      <a:alpha val="43137"/>
                    </a:srgbClr>
                  </a:outerShdw>
                </a:effectLst>
                <a:latin typeface="Roboto" panose="02000000000000000000" pitchFamily="2" charset="0"/>
              </a:rPr>
              <a:t> </a:t>
            </a:r>
            <a:r>
              <a:rPr lang="es-ES" sz="1100" b="1" i="0" dirty="0" err="1">
                <a:effectLst>
                  <a:outerShdw blurRad="38100" dist="38100" dir="2700000" algn="tl">
                    <a:srgbClr val="000000">
                      <a:alpha val="43137"/>
                    </a:srgbClr>
                  </a:outerShdw>
                </a:effectLst>
                <a:latin typeface="Roboto" panose="02000000000000000000" pitchFamily="2" charset="0"/>
              </a:rPr>
              <a:t>knn</a:t>
            </a:r>
            <a:r>
              <a:rPr lang="es-ES" sz="1100" b="1" i="0" dirty="0">
                <a:effectLst>
                  <a:outerShdw blurRad="38100" dist="38100" dir="2700000" algn="tl">
                    <a:srgbClr val="000000">
                      <a:alpha val="43137"/>
                    </a:srgbClr>
                  </a:outerShdw>
                </a:effectLst>
                <a:latin typeface="Roboto" panose="02000000000000000000" pitchFamily="2" charset="0"/>
              </a:rPr>
              <a:t> (k-</a:t>
            </a:r>
            <a:r>
              <a:rPr lang="es-ES" sz="1100" b="1" i="0" dirty="0" err="1">
                <a:effectLst>
                  <a:outerShdw blurRad="38100" dist="38100" dir="2700000" algn="tl">
                    <a:srgbClr val="000000">
                      <a:alpha val="43137"/>
                    </a:srgbClr>
                  </a:outerShdw>
                </a:effectLst>
                <a:latin typeface="Roboto" panose="02000000000000000000" pitchFamily="2" charset="0"/>
              </a:rPr>
              <a:t>nearest</a:t>
            </a:r>
            <a:r>
              <a:rPr lang="es-ES" sz="1100" b="1" i="0" dirty="0">
                <a:effectLst>
                  <a:outerShdw blurRad="38100" dist="38100" dir="2700000" algn="tl">
                    <a:srgbClr val="000000">
                      <a:alpha val="43137"/>
                    </a:srgbClr>
                  </a:outerShdw>
                </a:effectLst>
                <a:latin typeface="Roboto" panose="02000000000000000000" pitchFamily="2" charset="0"/>
              </a:rPr>
              <a:t>-</a:t>
            </a:r>
            <a:r>
              <a:rPr lang="es-ES" sz="1100" b="1" i="0" dirty="0" err="1">
                <a:effectLst>
                  <a:outerShdw blurRad="38100" dist="38100" dir="2700000" algn="tl">
                    <a:srgbClr val="000000">
                      <a:alpha val="43137"/>
                    </a:srgbClr>
                  </a:outerShdw>
                </a:effectLst>
                <a:latin typeface="Roboto" panose="02000000000000000000" pitchFamily="2" charset="0"/>
              </a:rPr>
              <a:t>neighbors</a:t>
            </a:r>
            <a:r>
              <a:rPr lang="es-ES" sz="1100" b="1" i="0" dirty="0">
                <a:effectLst>
                  <a:outerShdw blurRad="38100" dist="38100" dir="2700000" algn="tl">
                    <a:srgbClr val="000000">
                      <a:alpha val="43137"/>
                    </a:srgbClr>
                  </a:outerShdw>
                </a:effectLst>
                <a:latin typeface="Roboto" panose="02000000000000000000" pitchFamily="2" charset="0"/>
              </a:rPr>
              <a:t>) para k = 5, mediante las variables de latitud y longitud,</a:t>
            </a:r>
          </a:p>
          <a:p>
            <a:pPr algn="l">
              <a:buFont typeface="Arial" panose="020B0604020202020204" pitchFamily="34" charset="0"/>
              <a:buChar char="•"/>
            </a:pPr>
            <a:endParaRPr lang="es-ES" sz="1100" dirty="0">
              <a:latin typeface="Roboto" panose="02000000000000000000" pitchFamily="2" charset="0"/>
            </a:endParaRPr>
          </a:p>
          <a:p>
            <a:pPr algn="l"/>
            <a:r>
              <a:rPr lang="es-ES" sz="1100" b="0" i="0" dirty="0">
                <a:effectLst/>
                <a:latin typeface="Roboto" panose="02000000000000000000" pitchFamily="2" charset="0"/>
              </a:rPr>
              <a:t>Solo se realiz</a:t>
            </a:r>
            <a:r>
              <a:rPr lang="es-ES" sz="1100" dirty="0">
                <a:latin typeface="Roboto" panose="02000000000000000000" pitchFamily="2" charset="0"/>
              </a:rPr>
              <a:t>a </a:t>
            </a:r>
            <a:r>
              <a:rPr lang="es-ES" sz="1100" b="0" i="0" dirty="0">
                <a:effectLst/>
                <a:latin typeface="Roboto" panose="02000000000000000000" pitchFamily="2" charset="0"/>
              </a:rPr>
              <a:t>por localización del inmueble, pues es bastante usual que las construcciones aledañas contengan la misma arquitectura.</a:t>
            </a:r>
          </a:p>
          <a:p>
            <a:pPr algn="l"/>
            <a:endParaRPr lang="es-ES" sz="1100" b="0" i="0" dirty="0">
              <a:effectLst/>
              <a:latin typeface="Roboto" panose="02000000000000000000" pitchFamily="2" charset="0"/>
            </a:endParaRPr>
          </a:p>
          <a:p>
            <a:pPr algn="l">
              <a:buFont typeface="Arial" panose="020B0604020202020204" pitchFamily="34" charset="0"/>
              <a:buChar char="•"/>
            </a:pPr>
            <a:r>
              <a:rPr lang="es-ES" sz="1100" b="0" i="0" dirty="0" err="1">
                <a:effectLst/>
                <a:latin typeface="Roboto" panose="02000000000000000000" pitchFamily="2" charset="0"/>
              </a:rPr>
              <a:t>Area</a:t>
            </a:r>
            <a:r>
              <a:rPr lang="es-ES" sz="1100" b="0" i="0" dirty="0">
                <a:effectLst/>
                <a:latin typeface="Roboto" panose="02000000000000000000" pitchFamily="2" charset="0"/>
              </a:rPr>
              <a:t>, Baños, Estrato, Garajes, Habitaciones, Piso, </a:t>
            </a:r>
            <a:r>
              <a:rPr lang="es-ES" sz="1100" b="0" i="0" dirty="0" err="1">
                <a:effectLst/>
                <a:latin typeface="Roboto" panose="02000000000000000000" pitchFamily="2" charset="0"/>
              </a:rPr>
              <a:t>Salon</a:t>
            </a:r>
            <a:r>
              <a:rPr lang="es-ES" sz="1100" b="0" i="0" dirty="0">
                <a:effectLst/>
                <a:latin typeface="Roboto" panose="02000000000000000000" pitchFamily="2" charset="0"/>
              </a:rPr>
              <a:t> comunal, Vigilancia, Parqueadero visitantes, Valor administración.</a:t>
            </a:r>
          </a:p>
        </p:txBody>
      </p:sp>
      <p:sp>
        <p:nvSpPr>
          <p:cNvPr id="36" name="CuadroTexto 35">
            <a:extLst>
              <a:ext uri="{FF2B5EF4-FFF2-40B4-BE49-F238E27FC236}">
                <a16:creationId xmlns:a16="http://schemas.microsoft.com/office/drawing/2014/main" id="{032EB1E5-C537-45C2-AD01-1F97D293FBE2}"/>
              </a:ext>
            </a:extLst>
          </p:cNvPr>
          <p:cNvSpPr txBox="1"/>
          <p:nvPr/>
        </p:nvSpPr>
        <p:spPr>
          <a:xfrm>
            <a:off x="8225637" y="2399967"/>
            <a:ext cx="3257284" cy="2292935"/>
          </a:xfrm>
          <a:prstGeom prst="rect">
            <a:avLst/>
          </a:prstGeom>
          <a:noFill/>
        </p:spPr>
        <p:txBody>
          <a:bodyPr wrap="square">
            <a:spAutoFit/>
          </a:bodyPr>
          <a:lstStyle/>
          <a:p>
            <a:pPr algn="l"/>
            <a:r>
              <a:rPr lang="es-ES" sz="1100" b="0" i="0" dirty="0">
                <a:effectLst/>
                <a:latin typeface="Roboto" panose="02000000000000000000" pitchFamily="2" charset="0"/>
              </a:rPr>
              <a:t>Otras variables </a:t>
            </a:r>
            <a:r>
              <a:rPr lang="es-ES" sz="1100" b="0" i="0" dirty="0" err="1">
                <a:effectLst/>
                <a:latin typeface="Roboto" panose="02000000000000000000" pitchFamily="2" charset="0"/>
              </a:rPr>
              <a:t>dummys</a:t>
            </a:r>
            <a:r>
              <a:rPr lang="es-ES" sz="1100" b="0" i="0" dirty="0">
                <a:effectLst/>
                <a:latin typeface="Roboto" panose="02000000000000000000" pitchFamily="2" charset="0"/>
              </a:rPr>
              <a:t>, se condicionaron sobre el tipo de inmueble o conjunto para completar 0 o 1 o bien utilizar </a:t>
            </a:r>
            <a:r>
              <a:rPr lang="es-ES" sz="1100" b="0" i="0" dirty="0" err="1">
                <a:effectLst/>
                <a:latin typeface="Roboto" panose="02000000000000000000" pitchFamily="2" charset="0"/>
              </a:rPr>
              <a:t>knn</a:t>
            </a:r>
            <a:r>
              <a:rPr lang="es-ES" sz="1100" b="0" i="0" dirty="0">
                <a:effectLst/>
                <a:latin typeface="Roboto" panose="02000000000000000000" pitchFamily="2" charset="0"/>
              </a:rPr>
              <a:t>.</a:t>
            </a:r>
          </a:p>
          <a:p>
            <a:pPr algn="l"/>
            <a:endParaRPr lang="es-ES" sz="1100" dirty="0">
              <a:latin typeface="Roboto" panose="02000000000000000000" pitchFamily="2" charset="0"/>
            </a:endParaRPr>
          </a:p>
          <a:p>
            <a:pPr algn="l"/>
            <a:r>
              <a:rPr lang="es-ES" sz="1100" b="0" i="0" dirty="0">
                <a:effectLst/>
                <a:latin typeface="Roboto" panose="02000000000000000000" pitchFamily="2" charset="0"/>
              </a:rPr>
              <a:t> Esto ya que variables como el pertenecer a un conjunto cerrado o ser un apartamento limita la aparición de estas variables.</a:t>
            </a:r>
          </a:p>
          <a:p>
            <a:pPr algn="l"/>
            <a:endParaRPr lang="es-ES" sz="1100" b="0" i="0" dirty="0">
              <a:effectLst/>
              <a:latin typeface="Roboto" panose="02000000000000000000" pitchFamily="2" charset="0"/>
            </a:endParaRPr>
          </a:p>
          <a:p>
            <a:pPr algn="l">
              <a:buFont typeface="Arial" panose="020B0604020202020204" pitchFamily="34" charset="0"/>
              <a:buChar char="•"/>
            </a:pPr>
            <a:r>
              <a:rPr lang="es-ES" sz="1100" b="0" i="0" dirty="0">
                <a:effectLst/>
                <a:latin typeface="Roboto" panose="02000000000000000000" pitchFamily="2" charset="0"/>
              </a:rPr>
              <a:t>Deposito: apto = 0, casa = 1</a:t>
            </a:r>
          </a:p>
          <a:p>
            <a:pPr algn="l">
              <a:buFont typeface="Arial" panose="020B0604020202020204" pitchFamily="34" charset="0"/>
              <a:buChar char="•"/>
            </a:pPr>
            <a:r>
              <a:rPr lang="es-ES" sz="1100" b="0" i="0" dirty="0">
                <a:effectLst/>
                <a:latin typeface="Roboto" panose="02000000000000000000" pitchFamily="2" charset="0"/>
              </a:rPr>
              <a:t>Estudio: apto = 0, casa = 1</a:t>
            </a:r>
          </a:p>
          <a:p>
            <a:pPr algn="l">
              <a:buFont typeface="Arial" panose="020B0604020202020204" pitchFamily="34" charset="0"/>
              <a:buChar char="•"/>
            </a:pPr>
            <a:r>
              <a:rPr lang="es-ES" sz="1100" b="0" i="0" dirty="0">
                <a:effectLst/>
                <a:latin typeface="Roboto" panose="02000000000000000000" pitchFamily="2" charset="0"/>
              </a:rPr>
              <a:t>Zona </a:t>
            </a:r>
            <a:r>
              <a:rPr lang="es-ES" sz="1100" b="0" i="0" dirty="0" err="1">
                <a:effectLst/>
                <a:latin typeface="Roboto" panose="02000000000000000000" pitchFamily="2" charset="0"/>
              </a:rPr>
              <a:t>lavanderia</a:t>
            </a:r>
            <a:r>
              <a:rPr lang="es-ES" sz="1100" b="0" i="0" dirty="0">
                <a:effectLst/>
                <a:latin typeface="Roboto" panose="02000000000000000000" pitchFamily="2" charset="0"/>
              </a:rPr>
              <a:t>: casas = 1,apto = </a:t>
            </a:r>
            <a:r>
              <a:rPr lang="es-ES" sz="1100" b="0" i="0" dirty="0" err="1">
                <a:effectLst/>
                <a:latin typeface="Roboto" panose="02000000000000000000" pitchFamily="2" charset="0"/>
              </a:rPr>
              <a:t>knn</a:t>
            </a:r>
            <a:endParaRPr lang="es-ES" sz="1100" b="0" i="0" dirty="0">
              <a:effectLst/>
              <a:latin typeface="Roboto" panose="02000000000000000000" pitchFamily="2" charset="0"/>
            </a:endParaRPr>
          </a:p>
          <a:p>
            <a:pPr algn="l">
              <a:buFont typeface="Arial" panose="020B0604020202020204" pitchFamily="34" charset="0"/>
              <a:buChar char="•"/>
            </a:pPr>
            <a:r>
              <a:rPr lang="es-ES" sz="1100" b="0" i="0" dirty="0">
                <a:effectLst/>
                <a:latin typeface="Roboto" panose="02000000000000000000" pitchFamily="2" charset="0"/>
              </a:rPr>
              <a:t>Hall de alcobas: habitaciones&gt;1 = </a:t>
            </a:r>
            <a:r>
              <a:rPr lang="es-ES" sz="1100" b="0" i="0" dirty="0" err="1">
                <a:effectLst/>
                <a:latin typeface="Roboto" panose="02000000000000000000" pitchFamily="2" charset="0"/>
              </a:rPr>
              <a:t>knn,habitaciones</a:t>
            </a:r>
            <a:r>
              <a:rPr lang="es-ES" sz="1100" b="0" i="0" dirty="0">
                <a:effectLst/>
                <a:latin typeface="Roboto" panose="02000000000000000000" pitchFamily="2" charset="0"/>
              </a:rPr>
              <a:t>&lt;=1 = 0</a:t>
            </a:r>
          </a:p>
        </p:txBody>
      </p:sp>
    </p:spTree>
    <p:extLst>
      <p:ext uri="{BB962C8B-B14F-4D97-AF65-F5344CB8AC3E}">
        <p14:creationId xmlns:p14="http://schemas.microsoft.com/office/powerpoint/2010/main" val="953642429"/>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33DBDB22-5FA6-4C1E-90BE-29A16097C2E1}"/>
              </a:ext>
            </a:extLst>
          </p:cNvPr>
          <p:cNvSpPr/>
          <p:nvPr/>
        </p:nvSpPr>
        <p:spPr>
          <a:xfrm>
            <a:off x="492154" y="463491"/>
            <a:ext cx="11207692" cy="59310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2" name="Picture 2" descr="Pin en aufit">
            <a:extLst>
              <a:ext uri="{FF2B5EF4-FFF2-40B4-BE49-F238E27FC236}">
                <a16:creationId xmlns:a16="http://schemas.microsoft.com/office/drawing/2014/main" id="{2FDCFAF4-8FC6-432E-8368-F830DE1730D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45689" y="2545561"/>
            <a:ext cx="2245854" cy="373631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resentador-De-Television-90223 | lclcarmen1bac">
            <a:extLst>
              <a:ext uri="{FF2B5EF4-FFF2-40B4-BE49-F238E27FC236}">
                <a16:creationId xmlns:a16="http://schemas.microsoft.com/office/drawing/2014/main" id="{26A2262D-C7AA-49AC-BE89-CFF94B1BB69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805851" y="2666096"/>
            <a:ext cx="1885884" cy="3728412"/>
          </a:xfrm>
          <a:prstGeom prst="rect">
            <a:avLst/>
          </a:prstGeom>
          <a:noFill/>
          <a:extLst>
            <a:ext uri="{909E8E84-426E-40DD-AFC4-6F175D3DCCD1}">
              <a14:hiddenFill xmlns:a14="http://schemas.microsoft.com/office/drawing/2010/main">
                <a:solidFill>
                  <a:srgbClr val="FFFFFF"/>
                </a:solidFill>
              </a14:hiddenFill>
            </a:ext>
          </a:extLst>
        </p:spPr>
      </p:pic>
      <p:sp>
        <p:nvSpPr>
          <p:cNvPr id="15" name="Bocadillo: ovalado 14">
            <a:extLst>
              <a:ext uri="{FF2B5EF4-FFF2-40B4-BE49-F238E27FC236}">
                <a16:creationId xmlns:a16="http://schemas.microsoft.com/office/drawing/2014/main" id="{9C6091C2-E777-46C3-81D5-B6DFB8A4BE48}"/>
              </a:ext>
            </a:extLst>
          </p:cNvPr>
          <p:cNvSpPr/>
          <p:nvPr/>
        </p:nvSpPr>
        <p:spPr>
          <a:xfrm flipH="1">
            <a:off x="8002998" y="772945"/>
            <a:ext cx="3143391" cy="1893151"/>
          </a:xfrm>
          <a:prstGeom prst="wedgeEllipseCallou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s-ES" sz="1400" b="1" dirty="0">
                <a:solidFill>
                  <a:schemeClr val="bg1"/>
                </a:solidFill>
                <a:latin typeface="Courier New" panose="02070309020205020404" pitchFamily="49" charset="0"/>
                <a:cs typeface="Courier New" panose="02070309020205020404" pitchFamily="49" charset="0"/>
              </a:rPr>
              <a:t>¿Cómo influye la ubicación y  el entorno del inmueble en su valor final? </a:t>
            </a:r>
            <a:endParaRPr lang="es-CO" sz="1400" b="1" dirty="0">
              <a:solidFill>
                <a:schemeClr val="bg1"/>
              </a:solidFill>
              <a:latin typeface="Courier New" panose="02070309020205020404" pitchFamily="49" charset="0"/>
              <a:cs typeface="Courier New" panose="02070309020205020404" pitchFamily="49" charset="0"/>
            </a:endParaRPr>
          </a:p>
        </p:txBody>
      </p:sp>
      <mc:AlternateContent xmlns:mc="http://schemas.openxmlformats.org/markup-compatibility/2006">
        <mc:Choice xmlns:a14="http://schemas.microsoft.com/office/drawing/2010/main" Requires="a14">
          <p:sp>
            <p:nvSpPr>
              <p:cNvPr id="16" name="CuadroTexto 15">
                <a:extLst>
                  <a:ext uri="{FF2B5EF4-FFF2-40B4-BE49-F238E27FC236}">
                    <a16:creationId xmlns:a16="http://schemas.microsoft.com/office/drawing/2014/main" id="{45421064-B4E2-4BD1-B1BD-07637E14F247}"/>
                  </a:ext>
                </a:extLst>
              </p:cNvPr>
              <p:cNvSpPr txBox="1"/>
              <p:nvPr/>
            </p:nvSpPr>
            <p:spPr>
              <a:xfrm>
                <a:off x="4158553" y="4191788"/>
                <a:ext cx="3952880" cy="618246"/>
              </a:xfrm>
              <a:prstGeom prst="rect">
                <a:avLst/>
              </a:prstGeom>
              <a:noFill/>
              <a:ln w="28575">
                <a:solidFill>
                  <a:schemeClr val="bg1"/>
                </a:solidFill>
              </a:ln>
            </p:spPr>
            <p:txBody>
              <a:bodyPr wrap="square" rtlCol="0">
                <a:spAutoFit/>
              </a:bodyPr>
              <a:lstStyle/>
              <a:p>
                <a14:m>
                  <m:oMathPara xmlns:m="http://schemas.openxmlformats.org/officeDocument/2006/math">
                    <m:oMathParaPr>
                      <m:jc m:val="centerGroup"/>
                    </m:oMathParaPr>
                    <m:oMath xmlns:m="http://schemas.openxmlformats.org/officeDocument/2006/math">
                      <m:r>
                        <a:rPr lang="es-ES" b="0" i="1" smtClean="0">
                          <a:solidFill>
                            <a:schemeClr val="bg1"/>
                          </a:solidFill>
                          <a:latin typeface="Cambria Math" panose="02040503050406030204" pitchFamily="18" charset="0"/>
                        </a:rPr>
                        <m:t>𝑦</m:t>
                      </m:r>
                      <m:r>
                        <a:rPr lang="es-ES" b="0" i="1" smtClean="0">
                          <a:solidFill>
                            <a:schemeClr val="bg1"/>
                          </a:solidFill>
                          <a:latin typeface="Cambria Math" panose="02040503050406030204" pitchFamily="18" charset="0"/>
                        </a:rPr>
                        <m:t>= </m:t>
                      </m:r>
                      <m:r>
                        <m:rPr>
                          <m:sty m:val="p"/>
                        </m:rPr>
                        <a:rPr lang="pt-BR" i="1" smtClean="0">
                          <a:solidFill>
                            <a:schemeClr val="bg1"/>
                          </a:solidFill>
                          <a:latin typeface="Cambria Math" panose="02040503050406030204" pitchFamily="18" charset="0"/>
                        </a:rPr>
                        <m:t>V</m:t>
                      </m:r>
                      <m:r>
                        <a:rPr lang="es-ES" b="0" i="1" smtClean="0">
                          <a:solidFill>
                            <a:schemeClr val="bg1"/>
                          </a:solidFill>
                          <a:latin typeface="Cambria Math" panose="02040503050406030204" pitchFamily="18" charset="0"/>
                        </a:rPr>
                        <m:t>𝑎𝑙𝑜𝑟𝑅𝑒𝑓𝑒𝑟𝑒𝑛𝑐𝑖𝑎</m:t>
                      </m:r>
                      <m:r>
                        <a:rPr lang="es-ES" b="0" i="1" smtClean="0">
                          <a:solidFill>
                            <a:schemeClr val="bg1"/>
                          </a:solidFill>
                          <a:latin typeface="Cambria Math" panose="02040503050406030204" pitchFamily="18" charset="0"/>
                        </a:rPr>
                        <m:t>−</m:t>
                      </m:r>
                      <m:f>
                        <m:fPr>
                          <m:ctrlPr>
                            <a:rPr lang="pt-BR" i="1" smtClean="0">
                              <a:solidFill>
                                <a:schemeClr val="bg1"/>
                              </a:solidFill>
                              <a:latin typeface="Cambria Math" panose="02040503050406030204" pitchFamily="18" charset="0"/>
                            </a:rPr>
                          </m:ctrlPr>
                        </m:fPr>
                        <m:num>
                          <m:r>
                            <a:rPr lang="es-ES" b="0" i="1" smtClean="0">
                              <a:solidFill>
                                <a:schemeClr val="bg1"/>
                              </a:solidFill>
                              <a:latin typeface="Cambria Math" panose="02040503050406030204" pitchFamily="18" charset="0"/>
                            </a:rPr>
                            <m:t>𝑉𝑎𝑙𝑜𝑟𝑉𝑒𝑛𝑡𝑎</m:t>
                          </m:r>
                        </m:num>
                        <m:den>
                          <m:r>
                            <a:rPr lang="es-ES" b="0" i="1" smtClean="0">
                              <a:solidFill>
                                <a:schemeClr val="bg1"/>
                              </a:solidFill>
                              <a:latin typeface="Cambria Math" panose="02040503050406030204" pitchFamily="18" charset="0"/>
                            </a:rPr>
                            <m:t>𝐴𝑟𝑒𝑎</m:t>
                          </m:r>
                        </m:den>
                      </m:f>
                    </m:oMath>
                  </m:oMathPara>
                </a14:m>
                <a:endParaRPr lang="es-ES" sz="1400" dirty="0">
                  <a:solidFill>
                    <a:schemeClr val="bg1"/>
                  </a:solidFill>
                </a:endParaRPr>
              </a:p>
            </p:txBody>
          </p:sp>
        </mc:Choice>
        <mc:Fallback>
          <p:sp>
            <p:nvSpPr>
              <p:cNvPr id="16" name="CuadroTexto 15">
                <a:extLst>
                  <a:ext uri="{FF2B5EF4-FFF2-40B4-BE49-F238E27FC236}">
                    <a16:creationId xmlns:a16="http://schemas.microsoft.com/office/drawing/2014/main" id="{45421064-B4E2-4BD1-B1BD-07637E14F247}"/>
                  </a:ext>
                </a:extLst>
              </p:cNvPr>
              <p:cNvSpPr txBox="1">
                <a:spLocks noRot="1" noChangeAspect="1" noMove="1" noResize="1" noEditPoints="1" noAdjustHandles="1" noChangeArrowheads="1" noChangeShapeType="1" noTextEdit="1"/>
              </p:cNvSpPr>
              <p:nvPr/>
            </p:nvSpPr>
            <p:spPr>
              <a:xfrm>
                <a:off x="4158553" y="4191788"/>
                <a:ext cx="3952880" cy="618246"/>
              </a:xfrm>
              <a:prstGeom prst="rect">
                <a:avLst/>
              </a:prstGeom>
              <a:blipFill>
                <a:blip r:embed="rId4"/>
                <a:stretch>
                  <a:fillRect/>
                </a:stretch>
              </a:blipFill>
              <a:ln w="28575">
                <a:solidFill>
                  <a:schemeClr val="bg1"/>
                </a:solidFill>
              </a:ln>
            </p:spPr>
            <p:txBody>
              <a:bodyPr/>
              <a:lstStyle/>
              <a:p>
                <a:r>
                  <a:rPr lang="es-CO">
                    <a:noFill/>
                  </a:rPr>
                  <a:t> </a:t>
                </a:r>
              </a:p>
            </p:txBody>
          </p:sp>
        </mc:Fallback>
      </mc:AlternateContent>
      <p:sp>
        <p:nvSpPr>
          <p:cNvPr id="21" name="Bocadillo: ovalado 20">
            <a:extLst>
              <a:ext uri="{FF2B5EF4-FFF2-40B4-BE49-F238E27FC236}">
                <a16:creationId xmlns:a16="http://schemas.microsoft.com/office/drawing/2014/main" id="{8E305494-8429-4BAD-B620-D73005537411}"/>
              </a:ext>
            </a:extLst>
          </p:cNvPr>
          <p:cNvSpPr/>
          <p:nvPr/>
        </p:nvSpPr>
        <p:spPr>
          <a:xfrm>
            <a:off x="1519847" y="772946"/>
            <a:ext cx="3143391" cy="1893151"/>
          </a:xfrm>
          <a:prstGeom prst="wedgeEllipseCallou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1400" b="1" i="0" u="none" strike="noStrike" dirty="0">
                <a:solidFill>
                  <a:schemeClr val="bg1"/>
                </a:solidFill>
                <a:effectLst/>
                <a:latin typeface="Courier New" panose="02070309020205020404" pitchFamily="49" charset="0"/>
                <a:cs typeface="Courier New" panose="02070309020205020404" pitchFamily="49" charset="0"/>
              </a:rPr>
              <a:t>¿Cómo influyen las características del inmueble en el precio final? </a:t>
            </a:r>
            <a:endParaRPr lang="es-CO" sz="2800" dirty="0"/>
          </a:p>
        </p:txBody>
      </p:sp>
      <p:pic>
        <p:nvPicPr>
          <p:cNvPr id="22" name="Gráfico 21" descr="Atrás con relleno sólido">
            <a:extLst>
              <a:ext uri="{FF2B5EF4-FFF2-40B4-BE49-F238E27FC236}">
                <a16:creationId xmlns:a16="http://schemas.microsoft.com/office/drawing/2014/main" id="{6700AB86-7C35-4D5F-AB61-08EC667542C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3833076" y="2370687"/>
            <a:ext cx="2096806" cy="1445852"/>
          </a:xfrm>
          <a:prstGeom prst="rect">
            <a:avLst/>
          </a:prstGeom>
        </p:spPr>
      </p:pic>
      <p:pic>
        <p:nvPicPr>
          <p:cNvPr id="23" name="Gráfico 22" descr="Atrás con relleno sólido">
            <a:extLst>
              <a:ext uri="{FF2B5EF4-FFF2-40B4-BE49-F238E27FC236}">
                <a16:creationId xmlns:a16="http://schemas.microsoft.com/office/drawing/2014/main" id="{ED4A34BD-80F8-44A4-81AC-46DDE31142E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6623968" y="2337929"/>
            <a:ext cx="2162320" cy="1445853"/>
          </a:xfrm>
          <a:prstGeom prst="rect">
            <a:avLst/>
          </a:prstGeom>
        </p:spPr>
      </p:pic>
      <p:pic>
        <p:nvPicPr>
          <p:cNvPr id="30" name="Imagen 29" descr="Diagrama&#10;&#10;Descripción generada automáticamente">
            <a:extLst>
              <a:ext uri="{FF2B5EF4-FFF2-40B4-BE49-F238E27FC236}">
                <a16:creationId xmlns:a16="http://schemas.microsoft.com/office/drawing/2014/main" id="{CD7BC63F-25F4-4337-BBE0-A18ACC53E22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6245" y="464563"/>
            <a:ext cx="11179509" cy="5928874"/>
          </a:xfrm>
          <a:prstGeom prst="rect">
            <a:avLst/>
          </a:prstGeom>
        </p:spPr>
      </p:pic>
    </p:spTree>
    <p:extLst>
      <p:ext uri="{BB962C8B-B14F-4D97-AF65-F5344CB8AC3E}">
        <p14:creationId xmlns:p14="http://schemas.microsoft.com/office/powerpoint/2010/main" val="24445165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esquinas redondeadas 4">
            <a:extLst>
              <a:ext uri="{FF2B5EF4-FFF2-40B4-BE49-F238E27FC236}">
                <a16:creationId xmlns:a16="http://schemas.microsoft.com/office/drawing/2014/main" id="{9F70D8CC-D79C-4FD8-9B22-BB431BB8AA9C}"/>
              </a:ext>
            </a:extLst>
          </p:cNvPr>
          <p:cNvSpPr/>
          <p:nvPr/>
        </p:nvSpPr>
        <p:spPr>
          <a:xfrm>
            <a:off x="706160" y="1192654"/>
            <a:ext cx="2010720" cy="1657962"/>
          </a:xfrm>
          <a:prstGeom prst="roundRect">
            <a:avLst/>
          </a:prstGeom>
          <a:solidFill>
            <a:schemeClr val="accent2">
              <a:lumMod val="40000"/>
              <a:lumOff val="6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rgbClr val="9900FF"/>
              </a:solidFill>
            </a:endParaRPr>
          </a:p>
        </p:txBody>
      </p:sp>
      <p:sp>
        <p:nvSpPr>
          <p:cNvPr id="6" name="Forma libre: forma 5">
            <a:extLst>
              <a:ext uri="{FF2B5EF4-FFF2-40B4-BE49-F238E27FC236}">
                <a16:creationId xmlns:a16="http://schemas.microsoft.com/office/drawing/2014/main" id="{19E5907E-4F8C-45F2-8DBA-CD4737FC3648}"/>
              </a:ext>
            </a:extLst>
          </p:cNvPr>
          <p:cNvSpPr/>
          <p:nvPr/>
        </p:nvSpPr>
        <p:spPr>
          <a:xfrm>
            <a:off x="713718" y="1880422"/>
            <a:ext cx="2010720" cy="4380473"/>
          </a:xfrm>
          <a:custGeom>
            <a:avLst/>
            <a:gdLst>
              <a:gd name="connsiteX0" fmla="*/ 0 w 1377388"/>
              <a:gd name="connsiteY0" fmla="*/ 0 h 3020993"/>
              <a:gd name="connsiteX1" fmla="*/ 129505 w 1377388"/>
              <a:gd name="connsiteY1" fmla="*/ 0 h 3020993"/>
              <a:gd name="connsiteX2" fmla="*/ 668716 w 1377388"/>
              <a:gd name="connsiteY2" fmla="*/ 567275 h 3020993"/>
              <a:gd name="connsiteX3" fmla="*/ 1207927 w 1377388"/>
              <a:gd name="connsiteY3" fmla="*/ 0 h 3020993"/>
              <a:gd name="connsiteX4" fmla="*/ 1377388 w 1377388"/>
              <a:gd name="connsiteY4" fmla="*/ 0 h 3020993"/>
              <a:gd name="connsiteX5" fmla="*/ 1377388 w 1377388"/>
              <a:gd name="connsiteY5" fmla="*/ 2791424 h 3020993"/>
              <a:gd name="connsiteX6" fmla="*/ 1147819 w 1377388"/>
              <a:gd name="connsiteY6" fmla="*/ 3020993 h 3020993"/>
              <a:gd name="connsiteX7" fmla="*/ 229569 w 1377388"/>
              <a:gd name="connsiteY7" fmla="*/ 3020993 h 3020993"/>
              <a:gd name="connsiteX8" fmla="*/ 0 w 1377388"/>
              <a:gd name="connsiteY8" fmla="*/ 2791424 h 30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7388" h="3020993">
                <a:moveTo>
                  <a:pt x="0" y="0"/>
                </a:moveTo>
                <a:lnTo>
                  <a:pt x="129505" y="0"/>
                </a:lnTo>
                <a:cubicBezTo>
                  <a:pt x="129505" y="313297"/>
                  <a:pt x="370918" y="567275"/>
                  <a:pt x="668716" y="567275"/>
                </a:cubicBezTo>
                <a:cubicBezTo>
                  <a:pt x="966514" y="567275"/>
                  <a:pt x="1207927" y="313297"/>
                  <a:pt x="1207927" y="0"/>
                </a:cubicBezTo>
                <a:lnTo>
                  <a:pt x="1377388" y="0"/>
                </a:lnTo>
                <a:lnTo>
                  <a:pt x="1377388" y="2791424"/>
                </a:lnTo>
                <a:cubicBezTo>
                  <a:pt x="1377388" y="2918211"/>
                  <a:pt x="1274606" y="3020993"/>
                  <a:pt x="1147819" y="3020993"/>
                </a:cubicBezTo>
                <a:lnTo>
                  <a:pt x="229569" y="3020993"/>
                </a:lnTo>
                <a:cubicBezTo>
                  <a:pt x="102782" y="3020993"/>
                  <a:pt x="0" y="2918211"/>
                  <a:pt x="0" y="2791424"/>
                </a:cubicBezTo>
                <a:close/>
              </a:path>
            </a:pathLst>
          </a:custGeom>
          <a:solidFill>
            <a:schemeClr val="tx1"/>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7" name="Rectángulo 6">
            <a:extLst>
              <a:ext uri="{FF2B5EF4-FFF2-40B4-BE49-F238E27FC236}">
                <a16:creationId xmlns:a16="http://schemas.microsoft.com/office/drawing/2014/main" id="{74006215-26B9-4F8B-AAB1-2ADD08642C04}"/>
              </a:ext>
            </a:extLst>
          </p:cNvPr>
          <p:cNvSpPr/>
          <p:nvPr/>
        </p:nvSpPr>
        <p:spPr>
          <a:xfrm>
            <a:off x="609571" y="1491756"/>
            <a:ext cx="2203896" cy="1015663"/>
          </a:xfrm>
          <a:prstGeom prst="rect">
            <a:avLst/>
          </a:prstGeom>
          <a:noFill/>
        </p:spPr>
        <p:txBody>
          <a:bodyPr wrap="square" lIns="91440" tIns="45720" rIns="91440" bIns="45720">
            <a:spAutoFit/>
          </a:bodyPr>
          <a:lstStyle/>
          <a:p>
            <a:pPr algn="ctr"/>
            <a:r>
              <a:rPr lang="es-CO" sz="2400" b="1" i="0" dirty="0">
                <a:solidFill>
                  <a:schemeClr val="bg1"/>
                </a:solidFill>
                <a:effectLst/>
                <a:latin typeface="Tw Cen MT" panose="020B0602020104020603" pitchFamily="34" charset="0"/>
              </a:rPr>
              <a:t>Modelamiento</a:t>
            </a:r>
            <a:endParaRPr lang="es-ES" sz="3600" b="1" cap="none" spc="0" dirty="0">
              <a:ln w="0"/>
              <a:solidFill>
                <a:schemeClr val="bg1"/>
              </a:solidFill>
              <a:effectLst>
                <a:outerShdw blurRad="38100" dist="19050" dir="2700000" algn="tl" rotWithShape="0">
                  <a:schemeClr val="dk1">
                    <a:alpha val="40000"/>
                  </a:schemeClr>
                </a:outerShdw>
              </a:effectLst>
              <a:latin typeface="Tw Cen MT" panose="020B0602020104020603" pitchFamily="34" charset="0"/>
            </a:endParaRPr>
          </a:p>
          <a:p>
            <a:pPr algn="ctr"/>
            <a:r>
              <a:rPr lang="es-ES" sz="3600" b="1" dirty="0">
                <a:ln w="0"/>
                <a:solidFill>
                  <a:schemeClr val="bg1"/>
                </a:solidFill>
                <a:effectLst>
                  <a:outerShdw blurRad="38100" dist="19050" dir="2700000" algn="tl" rotWithShape="0">
                    <a:schemeClr val="dk1">
                      <a:alpha val="40000"/>
                    </a:schemeClr>
                  </a:outerShdw>
                </a:effectLst>
                <a:latin typeface="Tw Cen MT" panose="020B0602020104020603" pitchFamily="34" charset="0"/>
              </a:rPr>
              <a:t>1</a:t>
            </a:r>
            <a:endParaRPr lang="es-ES" sz="3600" b="1" cap="none" spc="0" dirty="0">
              <a:ln w="0"/>
              <a:solidFill>
                <a:schemeClr val="bg1"/>
              </a:solidFill>
              <a:effectLst>
                <a:outerShdw blurRad="38100" dist="19050" dir="2700000" algn="tl" rotWithShape="0">
                  <a:schemeClr val="dk1">
                    <a:alpha val="40000"/>
                  </a:schemeClr>
                </a:outerShdw>
              </a:effectLst>
              <a:latin typeface="Tw Cen MT" panose="020B0602020104020603" pitchFamily="34" charset="0"/>
            </a:endParaRPr>
          </a:p>
        </p:txBody>
      </p:sp>
      <p:pic>
        <p:nvPicPr>
          <p:cNvPr id="8" name="Imagen 7" descr="Icono&#10;&#10;Descripción generada automáticamente">
            <a:extLst>
              <a:ext uri="{FF2B5EF4-FFF2-40B4-BE49-F238E27FC236}">
                <a16:creationId xmlns:a16="http://schemas.microsoft.com/office/drawing/2014/main" id="{059AC811-2503-4714-B411-61BEF0DFA60C}"/>
              </a:ext>
            </a:extLst>
          </p:cNvPr>
          <p:cNvPicPr>
            <a:picLocks noChangeAspect="1"/>
          </p:cNvPicPr>
          <p:nvPr/>
        </p:nvPicPr>
        <p:blipFill>
          <a:blip r:embed="rId2">
            <a:extLst>
              <a:ext uri="{BEBA8EAE-BF5A-486C-A8C5-ECC9F3942E4B}">
                <a14:imgProps xmlns:a14="http://schemas.microsoft.com/office/drawing/2010/main">
                  <a14:imgLayer r:embed="rId3">
                    <a14:imgEffect>
                      <a14:artisticCrisscrossEtching/>
                    </a14:imgEffect>
                    <a14:imgEffect>
                      <a14:sharpenSoften amount="25000"/>
                    </a14:imgEffect>
                    <a14:imgEffect>
                      <a14:colorTemperature colorTemp="112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1292395" y="5275992"/>
            <a:ext cx="838249" cy="852273"/>
          </a:xfrm>
          <a:prstGeom prst="rect">
            <a:avLst/>
          </a:prstGeom>
          <a:effectLst>
            <a:glow rad="101600">
              <a:srgbClr val="9900CC">
                <a:alpha val="40000"/>
              </a:srgbClr>
            </a:glow>
          </a:effectLst>
        </p:spPr>
      </p:pic>
      <p:sp>
        <p:nvSpPr>
          <p:cNvPr id="9" name="Rectángulo: esquinas redondeadas 8">
            <a:extLst>
              <a:ext uri="{FF2B5EF4-FFF2-40B4-BE49-F238E27FC236}">
                <a16:creationId xmlns:a16="http://schemas.microsoft.com/office/drawing/2014/main" id="{C00CFD7E-4C2C-429C-AF7B-EE7141139438}"/>
              </a:ext>
            </a:extLst>
          </p:cNvPr>
          <p:cNvSpPr/>
          <p:nvPr/>
        </p:nvSpPr>
        <p:spPr>
          <a:xfrm>
            <a:off x="3076253" y="1272029"/>
            <a:ext cx="2010720" cy="1657962"/>
          </a:xfrm>
          <a:prstGeom prst="roundRect">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rgbClr val="9900FF"/>
              </a:solidFill>
            </a:endParaRPr>
          </a:p>
        </p:txBody>
      </p:sp>
      <p:sp>
        <p:nvSpPr>
          <p:cNvPr id="10" name="Forma libre: forma 9">
            <a:extLst>
              <a:ext uri="{FF2B5EF4-FFF2-40B4-BE49-F238E27FC236}">
                <a16:creationId xmlns:a16="http://schemas.microsoft.com/office/drawing/2014/main" id="{E2874096-3FB9-41AA-98A7-E5FD347266B5}"/>
              </a:ext>
            </a:extLst>
          </p:cNvPr>
          <p:cNvSpPr/>
          <p:nvPr/>
        </p:nvSpPr>
        <p:spPr>
          <a:xfrm>
            <a:off x="3076252" y="2021635"/>
            <a:ext cx="2010720" cy="4380473"/>
          </a:xfrm>
          <a:custGeom>
            <a:avLst/>
            <a:gdLst>
              <a:gd name="connsiteX0" fmla="*/ 0 w 1377388"/>
              <a:gd name="connsiteY0" fmla="*/ 0 h 3020993"/>
              <a:gd name="connsiteX1" fmla="*/ 129505 w 1377388"/>
              <a:gd name="connsiteY1" fmla="*/ 0 h 3020993"/>
              <a:gd name="connsiteX2" fmla="*/ 668716 w 1377388"/>
              <a:gd name="connsiteY2" fmla="*/ 567275 h 3020993"/>
              <a:gd name="connsiteX3" fmla="*/ 1207927 w 1377388"/>
              <a:gd name="connsiteY3" fmla="*/ 0 h 3020993"/>
              <a:gd name="connsiteX4" fmla="*/ 1377388 w 1377388"/>
              <a:gd name="connsiteY4" fmla="*/ 0 h 3020993"/>
              <a:gd name="connsiteX5" fmla="*/ 1377388 w 1377388"/>
              <a:gd name="connsiteY5" fmla="*/ 2791424 h 3020993"/>
              <a:gd name="connsiteX6" fmla="*/ 1147819 w 1377388"/>
              <a:gd name="connsiteY6" fmla="*/ 3020993 h 3020993"/>
              <a:gd name="connsiteX7" fmla="*/ 229569 w 1377388"/>
              <a:gd name="connsiteY7" fmla="*/ 3020993 h 3020993"/>
              <a:gd name="connsiteX8" fmla="*/ 0 w 1377388"/>
              <a:gd name="connsiteY8" fmla="*/ 2791424 h 30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7388" h="3020993">
                <a:moveTo>
                  <a:pt x="0" y="0"/>
                </a:moveTo>
                <a:lnTo>
                  <a:pt x="129505" y="0"/>
                </a:lnTo>
                <a:cubicBezTo>
                  <a:pt x="129505" y="313297"/>
                  <a:pt x="370918" y="567275"/>
                  <a:pt x="668716" y="567275"/>
                </a:cubicBezTo>
                <a:cubicBezTo>
                  <a:pt x="966514" y="567275"/>
                  <a:pt x="1207927" y="313297"/>
                  <a:pt x="1207927" y="0"/>
                </a:cubicBezTo>
                <a:lnTo>
                  <a:pt x="1377388" y="0"/>
                </a:lnTo>
                <a:lnTo>
                  <a:pt x="1377388" y="2791424"/>
                </a:lnTo>
                <a:cubicBezTo>
                  <a:pt x="1377388" y="2918211"/>
                  <a:pt x="1274606" y="3020993"/>
                  <a:pt x="1147819" y="3020993"/>
                </a:cubicBezTo>
                <a:lnTo>
                  <a:pt x="229569" y="3020993"/>
                </a:lnTo>
                <a:cubicBezTo>
                  <a:pt x="102782" y="3020993"/>
                  <a:pt x="0" y="2918211"/>
                  <a:pt x="0" y="2791424"/>
                </a:cubicBezTo>
                <a:close/>
              </a:path>
            </a:pathLst>
          </a:custGeom>
          <a:solidFill>
            <a:schemeClr val="tx1"/>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pic>
        <p:nvPicPr>
          <p:cNvPr id="15" name="Imagen 14" descr="Icono&#10;&#10;Descripción generada automáticamente">
            <a:extLst>
              <a:ext uri="{FF2B5EF4-FFF2-40B4-BE49-F238E27FC236}">
                <a16:creationId xmlns:a16="http://schemas.microsoft.com/office/drawing/2014/main" id="{B381A166-BB87-457F-8D5F-6AD97B843D24}"/>
              </a:ext>
            </a:extLst>
          </p:cNvPr>
          <p:cNvPicPr>
            <a:picLocks noChangeAspect="1"/>
          </p:cNvPicPr>
          <p:nvPr/>
        </p:nvPicPr>
        <p:blipFill>
          <a:blip r:embed="rId4">
            <a:extLst>
              <a:ext uri="{BEBA8EAE-BF5A-486C-A8C5-ECC9F3942E4B}">
                <a14:imgProps xmlns:a14="http://schemas.microsoft.com/office/drawing/2010/main">
                  <a14:imgLayer r:embed="rId3">
                    <a14:imgEffect>
                      <a14:artisticPlasticWrap/>
                    </a14:imgEffect>
                    <a14:imgEffect>
                      <a14:sharpenSoften amount="25000"/>
                    </a14:imgEffect>
                    <a14:imgEffect>
                      <a14:colorTemperature colorTemp="112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3581836" y="5082760"/>
            <a:ext cx="878020" cy="1006421"/>
          </a:xfrm>
          <a:prstGeom prst="rect">
            <a:avLst/>
          </a:prstGeom>
          <a:effectLst>
            <a:glow rad="101600">
              <a:srgbClr val="002060">
                <a:alpha val="40000"/>
              </a:srgbClr>
            </a:glow>
          </a:effectLst>
        </p:spPr>
      </p:pic>
      <p:sp>
        <p:nvSpPr>
          <p:cNvPr id="17" name="CuadroTexto 16">
            <a:extLst>
              <a:ext uri="{FF2B5EF4-FFF2-40B4-BE49-F238E27FC236}">
                <a16:creationId xmlns:a16="http://schemas.microsoft.com/office/drawing/2014/main" id="{B8375083-3363-4813-B415-F67551BDB925}"/>
              </a:ext>
            </a:extLst>
          </p:cNvPr>
          <p:cNvSpPr txBox="1"/>
          <p:nvPr/>
        </p:nvSpPr>
        <p:spPr>
          <a:xfrm>
            <a:off x="845244" y="2752514"/>
            <a:ext cx="1822456" cy="1446550"/>
          </a:xfrm>
          <a:prstGeom prst="rect">
            <a:avLst/>
          </a:prstGeom>
          <a:noFill/>
        </p:spPr>
        <p:txBody>
          <a:bodyPr wrap="square">
            <a:spAutoFit/>
          </a:bodyPr>
          <a:lstStyle/>
          <a:p>
            <a:r>
              <a:rPr lang="es-ES" sz="1100" b="0" i="0" dirty="0">
                <a:solidFill>
                  <a:schemeClr val="bg1"/>
                </a:solidFill>
                <a:effectLst/>
                <a:latin typeface="Courier New" panose="02070309020205020404" pitchFamily="49" charset="0"/>
                <a:cs typeface="Courier New" panose="02070309020205020404" pitchFamily="49" charset="0"/>
              </a:rPr>
              <a:t>Tomamos los datos consolidados y los dividimos en dos grupos: Test y entrenamiento, los cuales escalamos mediante el método </a:t>
            </a:r>
            <a:r>
              <a:rPr lang="es-ES" sz="1100" b="0" i="0" dirty="0" err="1">
                <a:solidFill>
                  <a:schemeClr val="bg1"/>
                </a:solidFill>
                <a:effectLst/>
                <a:latin typeface="Courier New" panose="02070309020205020404" pitchFamily="49" charset="0"/>
                <a:cs typeface="Courier New" panose="02070309020205020404" pitchFamily="49" charset="0"/>
              </a:rPr>
              <a:t>MinMax</a:t>
            </a:r>
            <a:r>
              <a:rPr lang="es-ES" sz="1100" b="0" i="0" dirty="0">
                <a:solidFill>
                  <a:schemeClr val="bg1"/>
                </a:solidFill>
                <a:effectLst/>
                <a:latin typeface="Roboto" panose="02000000000000000000" pitchFamily="2" charset="0"/>
              </a:rPr>
              <a:t>.</a:t>
            </a:r>
            <a:endParaRPr lang="es-CO" sz="1100" dirty="0">
              <a:solidFill>
                <a:schemeClr val="bg1"/>
              </a:solidFill>
            </a:endParaRPr>
          </a:p>
        </p:txBody>
      </p:sp>
      <p:pic>
        <p:nvPicPr>
          <p:cNvPr id="21" name="Imagen 20">
            <a:extLst>
              <a:ext uri="{FF2B5EF4-FFF2-40B4-BE49-F238E27FC236}">
                <a16:creationId xmlns:a16="http://schemas.microsoft.com/office/drawing/2014/main" id="{FF57F4AC-3025-4B8A-B2BD-FB178DDF69AA}"/>
              </a:ext>
            </a:extLst>
          </p:cNvPr>
          <p:cNvPicPr>
            <a:picLocks noChangeAspect="1"/>
          </p:cNvPicPr>
          <p:nvPr/>
        </p:nvPicPr>
        <p:blipFill rotWithShape="1">
          <a:blip r:embed="rId5"/>
          <a:srcRect l="55046" t="48365" r="25688" b="44220"/>
          <a:stretch/>
        </p:blipFill>
        <p:spPr>
          <a:xfrm>
            <a:off x="916027" y="4617768"/>
            <a:ext cx="1751673" cy="497923"/>
          </a:xfrm>
          <a:prstGeom prst="rect">
            <a:avLst/>
          </a:prstGeom>
        </p:spPr>
      </p:pic>
      <p:sp>
        <p:nvSpPr>
          <p:cNvPr id="22" name="Rectángulo 21">
            <a:extLst>
              <a:ext uri="{FF2B5EF4-FFF2-40B4-BE49-F238E27FC236}">
                <a16:creationId xmlns:a16="http://schemas.microsoft.com/office/drawing/2014/main" id="{C90FFC32-E7CD-48E4-A6A9-9B7D8400C376}"/>
              </a:ext>
            </a:extLst>
          </p:cNvPr>
          <p:cNvSpPr/>
          <p:nvPr/>
        </p:nvSpPr>
        <p:spPr bwMode="black">
          <a:xfrm>
            <a:off x="6096000" y="0"/>
            <a:ext cx="6096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24" name="Imagen 23" descr="Diagrama&#10;&#10;Descripción generada automáticamente">
            <a:extLst>
              <a:ext uri="{FF2B5EF4-FFF2-40B4-BE49-F238E27FC236}">
                <a16:creationId xmlns:a16="http://schemas.microsoft.com/office/drawing/2014/main" id="{2F76EAA2-4FEB-44AE-AD7A-F02095B15E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2790" y="3430182"/>
            <a:ext cx="6019209" cy="3427818"/>
          </a:xfrm>
          <a:prstGeom prst="rect">
            <a:avLst/>
          </a:prstGeom>
        </p:spPr>
      </p:pic>
      <p:pic>
        <p:nvPicPr>
          <p:cNvPr id="26" name="Imagen 25" descr="Diagrama&#10;&#10;Descripción generada automáticamente">
            <a:extLst>
              <a:ext uri="{FF2B5EF4-FFF2-40B4-BE49-F238E27FC236}">
                <a16:creationId xmlns:a16="http://schemas.microsoft.com/office/drawing/2014/main" id="{3AF0CF5D-4311-4EBC-A2A3-47BC8B1170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01593" y="-10931"/>
            <a:ext cx="6111116" cy="3416886"/>
          </a:xfrm>
          <a:prstGeom prst="rect">
            <a:avLst/>
          </a:prstGeom>
        </p:spPr>
      </p:pic>
      <p:sp>
        <p:nvSpPr>
          <p:cNvPr id="30" name="Rectangle 4">
            <a:extLst>
              <a:ext uri="{FF2B5EF4-FFF2-40B4-BE49-F238E27FC236}">
                <a16:creationId xmlns:a16="http://schemas.microsoft.com/office/drawing/2014/main" id="{0B559C45-FE55-4111-BC19-B340E42256DE}"/>
              </a:ext>
            </a:extLst>
          </p:cNvPr>
          <p:cNvSpPr>
            <a:spLocks noChangeArrowheads="1"/>
          </p:cNvSpPr>
          <p:nvPr/>
        </p:nvSpPr>
        <p:spPr bwMode="auto">
          <a:xfrm>
            <a:off x="3161434" y="2977494"/>
            <a:ext cx="1840355"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Así se crea la red con 4 capas cada una con función de activación </a:t>
            </a:r>
            <a:r>
              <a:rPr kumimoji="0" lang="es-CO" altLang="es-CO" sz="1200" b="0" i="0" u="none" strike="noStrike" cap="none" normalizeH="0" baseline="0" dirty="0" err="1">
                <a:ln>
                  <a:noFill/>
                </a:ln>
                <a:solidFill>
                  <a:schemeClr val="bg1"/>
                </a:solidFill>
                <a:effectLst/>
                <a:latin typeface="Courier New" panose="02070309020205020404" pitchFamily="49" charset="0"/>
                <a:cs typeface="Courier New" panose="02070309020205020404" pitchFamily="49" charset="0"/>
              </a:rPr>
              <a:t>relu</a:t>
            </a:r>
            <a:endParaRPr kumimoji="0" lang="es-CO" altLang="es-CO" sz="12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 </a:t>
            </a:r>
            <a:r>
              <a:rPr kumimoji="0" lang="es-CO" altLang="es-CO" sz="14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f(x)=</a:t>
            </a:r>
            <a:r>
              <a:rPr kumimoji="0" lang="es-CO" altLang="es-CO" sz="1400" b="0" i="0" u="none" strike="noStrike" cap="none" normalizeH="0" baseline="0" dirty="0" err="1">
                <a:ln>
                  <a:noFill/>
                </a:ln>
                <a:solidFill>
                  <a:schemeClr val="bg1"/>
                </a:solidFill>
                <a:effectLst/>
                <a:latin typeface="Courier New" panose="02070309020205020404" pitchFamily="49" charset="0"/>
                <a:cs typeface="Courier New" panose="02070309020205020404" pitchFamily="49" charset="0"/>
              </a:rPr>
              <a:t>max</a:t>
            </a:r>
            <a:r>
              <a:rPr kumimoji="0" lang="es-CO" altLang="es-CO" sz="14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(0,x)</a:t>
            </a:r>
            <a:r>
              <a:rPr kumimoji="0" lang="es-CO" altLang="es-CO" sz="12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 y función de perdida el error absoluto medio</a:t>
            </a:r>
            <a:r>
              <a:rPr kumimoji="0" lang="es-CO" altLang="es-CO" sz="8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 </a:t>
            </a:r>
            <a:endParaRPr kumimoji="0" lang="es-CO" altLang="es-CO" sz="18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endParaRPr>
          </a:p>
        </p:txBody>
      </p:sp>
      <p:sp>
        <p:nvSpPr>
          <p:cNvPr id="31" name="Rectángulo 30">
            <a:extLst>
              <a:ext uri="{FF2B5EF4-FFF2-40B4-BE49-F238E27FC236}">
                <a16:creationId xmlns:a16="http://schemas.microsoft.com/office/drawing/2014/main" id="{7EC4CA64-D79C-4060-A9F6-CCA725AAC6CB}"/>
              </a:ext>
            </a:extLst>
          </p:cNvPr>
          <p:cNvSpPr/>
          <p:nvPr/>
        </p:nvSpPr>
        <p:spPr>
          <a:xfrm>
            <a:off x="2954338" y="1582803"/>
            <a:ext cx="2203896" cy="1015663"/>
          </a:xfrm>
          <a:prstGeom prst="rect">
            <a:avLst/>
          </a:prstGeom>
          <a:noFill/>
        </p:spPr>
        <p:txBody>
          <a:bodyPr wrap="square" lIns="91440" tIns="45720" rIns="91440" bIns="45720">
            <a:spAutoFit/>
          </a:bodyPr>
          <a:lstStyle/>
          <a:p>
            <a:pPr algn="ctr"/>
            <a:r>
              <a:rPr lang="es-CO" sz="2400" b="1" i="0" dirty="0">
                <a:solidFill>
                  <a:schemeClr val="bg1"/>
                </a:solidFill>
                <a:effectLst/>
                <a:latin typeface="Tw Cen MT" panose="020B0602020104020603" pitchFamily="34" charset="0"/>
              </a:rPr>
              <a:t>Modelamiento</a:t>
            </a:r>
            <a:endParaRPr lang="es-ES" sz="3600" b="1" cap="none" spc="0" dirty="0">
              <a:ln w="0"/>
              <a:solidFill>
                <a:schemeClr val="bg1"/>
              </a:solidFill>
              <a:effectLst>
                <a:outerShdw blurRad="38100" dist="19050" dir="2700000" algn="tl" rotWithShape="0">
                  <a:schemeClr val="dk1">
                    <a:alpha val="40000"/>
                  </a:schemeClr>
                </a:outerShdw>
              </a:effectLst>
              <a:latin typeface="Tw Cen MT" panose="020B0602020104020603" pitchFamily="34" charset="0"/>
            </a:endParaRPr>
          </a:p>
          <a:p>
            <a:pPr algn="ctr"/>
            <a:r>
              <a:rPr lang="es-ES" sz="3600" b="1" dirty="0">
                <a:ln w="0"/>
                <a:solidFill>
                  <a:schemeClr val="bg1"/>
                </a:solidFill>
                <a:effectLst>
                  <a:outerShdw blurRad="38100" dist="19050" dir="2700000" algn="tl" rotWithShape="0">
                    <a:schemeClr val="dk1">
                      <a:alpha val="40000"/>
                    </a:schemeClr>
                  </a:outerShdw>
                </a:effectLst>
                <a:latin typeface="Tw Cen MT" panose="020B0602020104020603" pitchFamily="34" charset="0"/>
              </a:rPr>
              <a:t>2</a:t>
            </a:r>
            <a:endParaRPr lang="es-ES" sz="3600" b="1" cap="none" spc="0" dirty="0">
              <a:ln w="0"/>
              <a:solidFill>
                <a:schemeClr val="bg1"/>
              </a:solidFill>
              <a:effectLst>
                <a:outerShdw blurRad="38100" dist="19050" dir="2700000" algn="tl" rotWithShape="0">
                  <a:schemeClr val="dk1">
                    <a:alpha val="40000"/>
                  </a:schemeClr>
                </a:outerShdw>
              </a:effectLst>
              <a:latin typeface="Tw Cen MT" panose="020B0602020104020603" pitchFamily="34" charset="0"/>
            </a:endParaRPr>
          </a:p>
        </p:txBody>
      </p:sp>
    </p:spTree>
    <p:extLst>
      <p:ext uri="{BB962C8B-B14F-4D97-AF65-F5344CB8AC3E}">
        <p14:creationId xmlns:p14="http://schemas.microsoft.com/office/powerpoint/2010/main" val="3388461598"/>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la 17">
            <a:extLst>
              <a:ext uri="{FF2B5EF4-FFF2-40B4-BE49-F238E27FC236}">
                <a16:creationId xmlns:a16="http://schemas.microsoft.com/office/drawing/2014/main" id="{CBF14E35-1879-4EBF-BD70-9C0A5DBE57F7}"/>
              </a:ext>
            </a:extLst>
          </p:cNvPr>
          <p:cNvGraphicFramePr>
            <a:graphicFrameLocks noGrp="1"/>
          </p:cNvGraphicFramePr>
          <p:nvPr>
            <p:extLst>
              <p:ext uri="{D42A27DB-BD31-4B8C-83A1-F6EECF244321}">
                <p14:modId xmlns:p14="http://schemas.microsoft.com/office/powerpoint/2010/main" val="269667056"/>
              </p:ext>
            </p:extLst>
          </p:nvPr>
        </p:nvGraphicFramePr>
        <p:xfrm>
          <a:off x="1918253" y="1133061"/>
          <a:ext cx="8895523" cy="4591878"/>
        </p:xfrm>
        <a:graphic>
          <a:graphicData uri="http://schemas.openxmlformats.org/drawingml/2006/table">
            <a:tbl>
              <a:tblPr/>
              <a:tblGrid>
                <a:gridCol w="1270789">
                  <a:extLst>
                    <a:ext uri="{9D8B030D-6E8A-4147-A177-3AD203B41FA5}">
                      <a16:colId xmlns:a16="http://schemas.microsoft.com/office/drawing/2014/main" val="388948804"/>
                    </a:ext>
                  </a:extLst>
                </a:gridCol>
                <a:gridCol w="1270789">
                  <a:extLst>
                    <a:ext uri="{9D8B030D-6E8A-4147-A177-3AD203B41FA5}">
                      <a16:colId xmlns:a16="http://schemas.microsoft.com/office/drawing/2014/main" val="314158277"/>
                    </a:ext>
                  </a:extLst>
                </a:gridCol>
                <a:gridCol w="1270789">
                  <a:extLst>
                    <a:ext uri="{9D8B030D-6E8A-4147-A177-3AD203B41FA5}">
                      <a16:colId xmlns:a16="http://schemas.microsoft.com/office/drawing/2014/main" val="453204275"/>
                    </a:ext>
                  </a:extLst>
                </a:gridCol>
                <a:gridCol w="1270789">
                  <a:extLst>
                    <a:ext uri="{9D8B030D-6E8A-4147-A177-3AD203B41FA5}">
                      <a16:colId xmlns:a16="http://schemas.microsoft.com/office/drawing/2014/main" val="142814548"/>
                    </a:ext>
                  </a:extLst>
                </a:gridCol>
                <a:gridCol w="1270789">
                  <a:extLst>
                    <a:ext uri="{9D8B030D-6E8A-4147-A177-3AD203B41FA5}">
                      <a16:colId xmlns:a16="http://schemas.microsoft.com/office/drawing/2014/main" val="4024159352"/>
                    </a:ext>
                  </a:extLst>
                </a:gridCol>
                <a:gridCol w="1270789">
                  <a:extLst>
                    <a:ext uri="{9D8B030D-6E8A-4147-A177-3AD203B41FA5}">
                      <a16:colId xmlns:a16="http://schemas.microsoft.com/office/drawing/2014/main" val="3751500970"/>
                    </a:ext>
                  </a:extLst>
                </a:gridCol>
                <a:gridCol w="1270789">
                  <a:extLst>
                    <a:ext uri="{9D8B030D-6E8A-4147-A177-3AD203B41FA5}">
                      <a16:colId xmlns:a16="http://schemas.microsoft.com/office/drawing/2014/main" val="1472828552"/>
                    </a:ext>
                  </a:extLst>
                </a:gridCol>
              </a:tblGrid>
              <a:tr h="443232">
                <a:tc>
                  <a:txBody>
                    <a:bodyPr/>
                    <a:lstStyle/>
                    <a:p>
                      <a:pPr algn="l" rtl="0" fontAlgn="b"/>
                      <a:r>
                        <a:rPr lang="es-CO" sz="1000" b="0" i="0" u="none" strike="noStrike">
                          <a:solidFill>
                            <a:srgbClr val="000000"/>
                          </a:solidFill>
                          <a:effectLst/>
                          <a:latin typeface="Calibri" panose="020F0502020204030204" pitchFamily="34" charset="0"/>
                        </a:rPr>
                        <a:t> </a:t>
                      </a:r>
                    </a:p>
                  </a:txBody>
                  <a:tcPr marL="7620" marR="7620" marT="7620" marB="0" anchor="b">
                    <a:lnL w="12700" cap="flat" cmpd="sng" algn="ctr">
                      <a:solidFill>
                        <a:srgbClr val="FFC000"/>
                      </a:solidFill>
                      <a:prstDash val="solid"/>
                      <a:round/>
                      <a:headEnd type="none" w="med" len="med"/>
                      <a:tailEnd type="none" w="med" len="med"/>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FFFF"/>
                    </a:solidFill>
                  </a:tcPr>
                </a:tc>
                <a:tc>
                  <a:txBody>
                    <a:bodyPr/>
                    <a:lstStyle/>
                    <a:p>
                      <a:pPr algn="r" rtl="0" fontAlgn="ctr"/>
                      <a:r>
                        <a:rPr lang="es-CO" sz="1000" b="1" i="0" u="none" strike="noStrike">
                          <a:solidFill>
                            <a:srgbClr val="212121"/>
                          </a:solidFill>
                          <a:effectLst/>
                          <a:latin typeface="Calibri" panose="020F0502020204030204" pitchFamily="34" charset="0"/>
                        </a:rPr>
                        <a:t>Model</a:t>
                      </a:r>
                    </a:p>
                  </a:txBody>
                  <a:tcPr marL="7620" marR="7620" marT="7620" marB="0" anchor="ctr">
                    <a:lnL>
                      <a:noFill/>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FFFF"/>
                    </a:solidFill>
                  </a:tcPr>
                </a:tc>
                <a:tc>
                  <a:txBody>
                    <a:bodyPr/>
                    <a:lstStyle/>
                    <a:p>
                      <a:pPr algn="r" rtl="0" fontAlgn="ctr"/>
                      <a:r>
                        <a:rPr lang="es-CO" sz="1000" b="1" i="0" u="none" strike="noStrike">
                          <a:solidFill>
                            <a:srgbClr val="212121"/>
                          </a:solidFill>
                          <a:effectLst/>
                          <a:latin typeface="Calibri" panose="020F0502020204030204" pitchFamily="34" charset="0"/>
                        </a:rPr>
                        <a:t>MAE</a:t>
                      </a:r>
                    </a:p>
                  </a:txBody>
                  <a:tcPr marL="7620" marR="7620" marT="7620" marB="0" anchor="ctr">
                    <a:lnL>
                      <a:noFill/>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FFFF"/>
                    </a:solidFill>
                  </a:tcPr>
                </a:tc>
                <a:tc>
                  <a:txBody>
                    <a:bodyPr/>
                    <a:lstStyle/>
                    <a:p>
                      <a:pPr algn="r" rtl="0" fontAlgn="ctr"/>
                      <a:r>
                        <a:rPr lang="es-CO" sz="1000" b="1" i="0" u="none" strike="noStrike">
                          <a:solidFill>
                            <a:srgbClr val="212121"/>
                          </a:solidFill>
                          <a:effectLst/>
                          <a:latin typeface="Calibri" panose="020F0502020204030204" pitchFamily="34" charset="0"/>
                        </a:rPr>
                        <a:t>MSE</a:t>
                      </a:r>
                    </a:p>
                  </a:txBody>
                  <a:tcPr marL="7620" marR="7620" marT="7620" marB="0" anchor="ctr">
                    <a:lnL>
                      <a:noFill/>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FFFF"/>
                    </a:solidFill>
                  </a:tcPr>
                </a:tc>
                <a:tc>
                  <a:txBody>
                    <a:bodyPr/>
                    <a:lstStyle/>
                    <a:p>
                      <a:pPr algn="r" rtl="0" fontAlgn="ctr"/>
                      <a:r>
                        <a:rPr lang="es-CO" sz="1000" b="1" i="0" u="none" strike="noStrike">
                          <a:solidFill>
                            <a:srgbClr val="212121"/>
                          </a:solidFill>
                          <a:effectLst/>
                          <a:latin typeface="Calibri" panose="020F0502020204030204" pitchFamily="34" charset="0"/>
                        </a:rPr>
                        <a:t>RMSE</a:t>
                      </a:r>
                    </a:p>
                  </a:txBody>
                  <a:tcPr marL="7620" marR="7620" marT="7620" marB="0" anchor="ctr">
                    <a:lnL>
                      <a:noFill/>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FFFF"/>
                    </a:solidFill>
                  </a:tcPr>
                </a:tc>
                <a:tc>
                  <a:txBody>
                    <a:bodyPr/>
                    <a:lstStyle/>
                    <a:p>
                      <a:pPr algn="r" rtl="0" fontAlgn="ctr"/>
                      <a:r>
                        <a:rPr lang="es-CO" sz="1000" b="1" i="0" u="none" strike="noStrike">
                          <a:solidFill>
                            <a:srgbClr val="212121"/>
                          </a:solidFill>
                          <a:effectLst/>
                          <a:latin typeface="Calibri" panose="020F0502020204030204" pitchFamily="34" charset="0"/>
                        </a:rPr>
                        <a:t>RMSLE</a:t>
                      </a:r>
                    </a:p>
                  </a:txBody>
                  <a:tcPr marL="7620" marR="7620" marT="7620" marB="0" anchor="ctr">
                    <a:lnL>
                      <a:noFill/>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FFFF"/>
                    </a:solidFill>
                  </a:tcPr>
                </a:tc>
                <a:tc>
                  <a:txBody>
                    <a:bodyPr/>
                    <a:lstStyle/>
                    <a:p>
                      <a:pPr algn="r" rtl="0" fontAlgn="ctr"/>
                      <a:r>
                        <a:rPr lang="es-CO" sz="1000" b="1" i="0" u="none" strike="noStrike">
                          <a:solidFill>
                            <a:srgbClr val="212121"/>
                          </a:solidFill>
                          <a:effectLst/>
                          <a:latin typeface="Calibri" panose="020F0502020204030204" pitchFamily="34" charset="0"/>
                        </a:rPr>
                        <a:t>MAPE</a:t>
                      </a:r>
                    </a:p>
                  </a:txBody>
                  <a:tcPr marL="7620" marR="7620" marT="7620" marB="0" anchor="ctr">
                    <a:lnL>
                      <a:noFill/>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FFFF"/>
                    </a:solidFill>
                  </a:tcPr>
                </a:tc>
                <a:extLst>
                  <a:ext uri="{0D108BD9-81ED-4DB2-BD59-A6C34878D82A}">
                    <a16:rowId xmlns:a16="http://schemas.microsoft.com/office/drawing/2014/main" val="83509070"/>
                  </a:ext>
                </a:extLst>
              </a:tr>
              <a:tr h="833275">
                <a:tc>
                  <a:txBody>
                    <a:bodyPr/>
                    <a:lstStyle/>
                    <a:p>
                      <a:pPr algn="ctr" rtl="0" fontAlgn="ctr"/>
                      <a:r>
                        <a:rPr lang="es-CO" sz="1000" b="1" i="0" u="none" strike="noStrike">
                          <a:solidFill>
                            <a:srgbClr val="212121"/>
                          </a:solidFill>
                          <a:effectLst/>
                          <a:latin typeface="Calibri" panose="020F0502020204030204" pitchFamily="34" charset="0"/>
                        </a:rPr>
                        <a:t>lr</a:t>
                      </a:r>
                    </a:p>
                  </a:txBody>
                  <a:tcPr marL="7620" marR="7620" marT="7620" marB="0" anchor="ctr">
                    <a:lnL w="12700" cap="flat" cmpd="sng" algn="ctr">
                      <a:solidFill>
                        <a:srgbClr val="FFC000"/>
                      </a:solidFill>
                      <a:prstDash val="solid"/>
                      <a:round/>
                      <a:headEnd type="none" w="med" len="med"/>
                      <a:tailEnd type="none" w="med" len="med"/>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FFFF"/>
                    </a:solidFill>
                  </a:tcPr>
                </a:tc>
                <a:tc>
                  <a:txBody>
                    <a:bodyPr/>
                    <a:lstStyle/>
                    <a:p>
                      <a:pPr algn="r" rtl="0" fontAlgn="ctr"/>
                      <a:r>
                        <a:rPr lang="es-CO" sz="1000" b="0" i="0" u="none" strike="noStrike">
                          <a:solidFill>
                            <a:srgbClr val="212121"/>
                          </a:solidFill>
                          <a:effectLst/>
                          <a:latin typeface="Calibri" panose="020F0502020204030204" pitchFamily="34" charset="0"/>
                        </a:rPr>
                        <a:t>Linear Regression</a:t>
                      </a:r>
                    </a:p>
                  </a:txBody>
                  <a:tcPr marL="7620" marR="7620" marT="7620" marB="0" anchor="ctr">
                    <a:lnL>
                      <a:noFill/>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FFFF"/>
                    </a:solidFill>
                  </a:tcPr>
                </a:tc>
                <a:tc>
                  <a:txBody>
                    <a:bodyPr/>
                    <a:lstStyle/>
                    <a:p>
                      <a:pPr algn="r" rtl="0" fontAlgn="ctr"/>
                      <a:r>
                        <a:rPr lang="es-CO" sz="1000" b="0" i="0" u="none" strike="noStrike">
                          <a:solidFill>
                            <a:srgbClr val="212121"/>
                          </a:solidFill>
                          <a:effectLst/>
                          <a:latin typeface="Calibri" panose="020F0502020204030204" pitchFamily="34" charset="0"/>
                        </a:rPr>
                        <a:t>3,26E+06</a:t>
                      </a:r>
                    </a:p>
                  </a:txBody>
                  <a:tcPr marL="7620" marR="7620" marT="7620" marB="0" anchor="ctr">
                    <a:lnL>
                      <a:noFill/>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FFFF"/>
                    </a:solidFill>
                  </a:tcPr>
                </a:tc>
                <a:tc>
                  <a:txBody>
                    <a:bodyPr/>
                    <a:lstStyle/>
                    <a:p>
                      <a:pPr algn="r" rtl="0" fontAlgn="ctr"/>
                      <a:r>
                        <a:rPr lang="es-CO" sz="1000" b="0" i="0" u="none" strike="noStrike">
                          <a:solidFill>
                            <a:srgbClr val="212121"/>
                          </a:solidFill>
                          <a:effectLst/>
                          <a:latin typeface="Calibri" panose="020F0502020204030204" pitchFamily="34" charset="0"/>
                        </a:rPr>
                        <a:t> </a:t>
                      </a:r>
                    </a:p>
                  </a:txBody>
                  <a:tcPr marL="7620" marR="7620" marT="7620" marB="0" anchor="ctr">
                    <a:lnL>
                      <a:noFill/>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FFFF"/>
                    </a:solidFill>
                  </a:tcPr>
                </a:tc>
                <a:tc>
                  <a:txBody>
                    <a:bodyPr/>
                    <a:lstStyle/>
                    <a:p>
                      <a:pPr algn="r" rtl="0" fontAlgn="ctr"/>
                      <a:r>
                        <a:rPr lang="es-CO" sz="1000" b="0" i="0" u="none" strike="noStrike">
                          <a:solidFill>
                            <a:srgbClr val="212121"/>
                          </a:solidFill>
                          <a:effectLst/>
                          <a:latin typeface="Calibri" panose="020F0502020204030204" pitchFamily="34" charset="0"/>
                        </a:rPr>
                        <a:t>1,80E+06</a:t>
                      </a:r>
                    </a:p>
                  </a:txBody>
                  <a:tcPr marL="7620" marR="7620" marT="7620" marB="0" anchor="ctr">
                    <a:lnL>
                      <a:noFill/>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FFFF"/>
                    </a:solidFill>
                  </a:tcPr>
                </a:tc>
                <a:tc>
                  <a:txBody>
                    <a:bodyPr/>
                    <a:lstStyle/>
                    <a:p>
                      <a:pPr algn="r" rtl="0" fontAlgn="ctr"/>
                      <a:r>
                        <a:rPr lang="es-CO" sz="1000" b="0" i="0" u="none" strike="noStrike">
                          <a:solidFill>
                            <a:srgbClr val="212121"/>
                          </a:solidFill>
                          <a:effectLst/>
                          <a:latin typeface="Calibri" panose="020F0502020204030204" pitchFamily="34" charset="0"/>
                        </a:rPr>
                        <a:t>23.500</a:t>
                      </a:r>
                    </a:p>
                  </a:txBody>
                  <a:tcPr marL="7620" marR="7620" marT="7620" marB="0" anchor="ctr">
                    <a:lnL>
                      <a:noFill/>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FFFF"/>
                    </a:solidFill>
                  </a:tcPr>
                </a:tc>
                <a:tc>
                  <a:txBody>
                    <a:bodyPr/>
                    <a:lstStyle/>
                    <a:p>
                      <a:pPr algn="r" rtl="0" fontAlgn="ctr"/>
                      <a:r>
                        <a:rPr lang="es-CO" sz="1000" b="0" i="0" u="none" strike="noStrike">
                          <a:solidFill>
                            <a:srgbClr val="212121"/>
                          </a:solidFill>
                          <a:effectLst/>
                          <a:latin typeface="Calibri" panose="020F0502020204030204" pitchFamily="34" charset="0"/>
                        </a:rPr>
                        <a:t>2.261.836</a:t>
                      </a:r>
                    </a:p>
                  </a:txBody>
                  <a:tcPr marL="7620" marR="7620" marT="7620" marB="0" anchor="ctr">
                    <a:lnL>
                      <a:noFill/>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FFFF"/>
                    </a:solidFill>
                  </a:tcPr>
                </a:tc>
                <a:extLst>
                  <a:ext uri="{0D108BD9-81ED-4DB2-BD59-A6C34878D82A}">
                    <a16:rowId xmlns:a16="http://schemas.microsoft.com/office/drawing/2014/main" val="897219010"/>
                  </a:ext>
                </a:extLst>
              </a:tr>
              <a:tr h="833275">
                <a:tc>
                  <a:txBody>
                    <a:bodyPr/>
                    <a:lstStyle/>
                    <a:p>
                      <a:pPr algn="ctr" rtl="0" fontAlgn="ctr"/>
                      <a:r>
                        <a:rPr lang="es-CO" sz="1000" b="1" i="0" u="none" strike="noStrike">
                          <a:solidFill>
                            <a:srgbClr val="212121"/>
                          </a:solidFill>
                          <a:effectLst/>
                          <a:latin typeface="Calibri" panose="020F0502020204030204" pitchFamily="34" charset="0"/>
                        </a:rPr>
                        <a:t>ridge</a:t>
                      </a:r>
                    </a:p>
                  </a:txBody>
                  <a:tcPr marL="7620" marR="7620" marT="7620" marB="0" anchor="ctr">
                    <a:lnL w="12700" cap="flat" cmpd="sng" algn="ctr">
                      <a:solidFill>
                        <a:srgbClr val="FFC000"/>
                      </a:solidFill>
                      <a:prstDash val="solid"/>
                      <a:round/>
                      <a:headEnd type="none" w="med" len="med"/>
                      <a:tailEnd type="none" w="med" len="med"/>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FFFF"/>
                    </a:solidFill>
                  </a:tcPr>
                </a:tc>
                <a:tc>
                  <a:txBody>
                    <a:bodyPr/>
                    <a:lstStyle/>
                    <a:p>
                      <a:pPr algn="r" rtl="0" fontAlgn="ctr"/>
                      <a:r>
                        <a:rPr lang="es-CO" sz="1000" b="0" i="0" u="none" strike="noStrike">
                          <a:solidFill>
                            <a:srgbClr val="212121"/>
                          </a:solidFill>
                          <a:effectLst/>
                          <a:latin typeface="Calibri" panose="020F0502020204030204" pitchFamily="34" charset="0"/>
                        </a:rPr>
                        <a:t>Ridge Regression</a:t>
                      </a:r>
                    </a:p>
                  </a:txBody>
                  <a:tcPr marL="7620" marR="7620" marT="7620" marB="0" anchor="ctr">
                    <a:lnL>
                      <a:noFill/>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FFFF"/>
                    </a:solidFill>
                  </a:tcPr>
                </a:tc>
                <a:tc>
                  <a:txBody>
                    <a:bodyPr/>
                    <a:lstStyle/>
                    <a:p>
                      <a:pPr algn="r" rtl="0" fontAlgn="ctr"/>
                      <a:r>
                        <a:rPr lang="es-CO" sz="1000" b="0" i="0" u="none" strike="noStrike">
                          <a:solidFill>
                            <a:srgbClr val="212121"/>
                          </a:solidFill>
                          <a:effectLst/>
                          <a:latin typeface="Calibri" panose="020F0502020204030204" pitchFamily="34" charset="0"/>
                        </a:rPr>
                        <a:t>5,88E+06</a:t>
                      </a:r>
                    </a:p>
                  </a:txBody>
                  <a:tcPr marL="7620" marR="7620" marT="7620" marB="0" anchor="ctr">
                    <a:lnL>
                      <a:noFill/>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FFFF"/>
                    </a:solidFill>
                  </a:tcPr>
                </a:tc>
                <a:tc>
                  <a:txBody>
                    <a:bodyPr/>
                    <a:lstStyle/>
                    <a:p>
                      <a:pPr algn="r" rtl="0" fontAlgn="ctr"/>
                      <a:r>
                        <a:rPr lang="es-CO" sz="1000" b="0" i="0" u="none" strike="noStrike">
                          <a:solidFill>
                            <a:srgbClr val="212121"/>
                          </a:solidFill>
                          <a:effectLst/>
                          <a:latin typeface="Calibri" panose="020F0502020204030204" pitchFamily="34" charset="0"/>
                        </a:rPr>
                        <a:t>2,76E+06</a:t>
                      </a:r>
                    </a:p>
                  </a:txBody>
                  <a:tcPr marL="7620" marR="7620" marT="7620" marB="0" anchor="ctr">
                    <a:lnL>
                      <a:noFill/>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FFFF"/>
                    </a:solidFill>
                  </a:tcPr>
                </a:tc>
                <a:tc>
                  <a:txBody>
                    <a:bodyPr/>
                    <a:lstStyle/>
                    <a:p>
                      <a:pPr algn="r" rtl="0" fontAlgn="ctr"/>
                      <a:r>
                        <a:rPr lang="es-CO" sz="1000" b="0" i="0" u="none" strike="noStrike">
                          <a:solidFill>
                            <a:srgbClr val="212121"/>
                          </a:solidFill>
                          <a:effectLst/>
                          <a:latin typeface="Calibri" panose="020F0502020204030204" pitchFamily="34" charset="0"/>
                        </a:rPr>
                        <a:t>1,82E+06</a:t>
                      </a:r>
                    </a:p>
                  </a:txBody>
                  <a:tcPr marL="7620" marR="7620" marT="7620" marB="0" anchor="ctr">
                    <a:lnL>
                      <a:noFill/>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FFFF"/>
                    </a:solidFill>
                  </a:tcPr>
                </a:tc>
                <a:tc>
                  <a:txBody>
                    <a:bodyPr/>
                    <a:lstStyle/>
                    <a:p>
                      <a:pPr algn="r" rtl="0" fontAlgn="ctr"/>
                      <a:r>
                        <a:rPr lang="es-CO" sz="1000" b="0" i="0" u="none" strike="noStrike">
                          <a:solidFill>
                            <a:srgbClr val="212121"/>
                          </a:solidFill>
                          <a:effectLst/>
                          <a:latin typeface="Calibri" panose="020F0502020204030204" pitchFamily="34" charset="0"/>
                        </a:rPr>
                        <a:t>32.202</a:t>
                      </a:r>
                    </a:p>
                  </a:txBody>
                  <a:tcPr marL="7620" marR="7620" marT="7620" marB="0" anchor="ctr">
                    <a:lnL>
                      <a:noFill/>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FFFF"/>
                    </a:solidFill>
                  </a:tcPr>
                </a:tc>
                <a:tc>
                  <a:txBody>
                    <a:bodyPr/>
                    <a:lstStyle/>
                    <a:p>
                      <a:pPr algn="r" rtl="0" fontAlgn="ctr"/>
                      <a:r>
                        <a:rPr lang="es-CO" sz="1000" b="0" i="0" u="none" strike="noStrike">
                          <a:solidFill>
                            <a:srgbClr val="212121"/>
                          </a:solidFill>
                          <a:effectLst/>
                          <a:latin typeface="Calibri" panose="020F0502020204030204" pitchFamily="34" charset="0"/>
                        </a:rPr>
                        <a:t>2.697.190</a:t>
                      </a:r>
                    </a:p>
                  </a:txBody>
                  <a:tcPr marL="7620" marR="7620" marT="7620" marB="0" anchor="ctr">
                    <a:lnL>
                      <a:noFill/>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FFFF"/>
                    </a:solidFill>
                  </a:tcPr>
                </a:tc>
                <a:extLst>
                  <a:ext uri="{0D108BD9-81ED-4DB2-BD59-A6C34878D82A}">
                    <a16:rowId xmlns:a16="http://schemas.microsoft.com/office/drawing/2014/main" val="87548435"/>
                  </a:ext>
                </a:extLst>
              </a:tr>
              <a:tr h="1241048">
                <a:tc>
                  <a:txBody>
                    <a:bodyPr/>
                    <a:lstStyle/>
                    <a:p>
                      <a:pPr algn="ctr" rtl="0" fontAlgn="ctr"/>
                      <a:r>
                        <a:rPr lang="es-CO" sz="1000" b="1" i="0" u="none" strike="noStrike">
                          <a:solidFill>
                            <a:srgbClr val="212121"/>
                          </a:solidFill>
                          <a:effectLst/>
                          <a:latin typeface="Calibri" panose="020F0502020204030204" pitchFamily="34" charset="0"/>
                        </a:rPr>
                        <a:t>rf</a:t>
                      </a:r>
                    </a:p>
                  </a:txBody>
                  <a:tcPr marL="7620" marR="7620" marT="7620" marB="0" anchor="ctr">
                    <a:lnL w="12700" cap="flat" cmpd="sng" algn="ctr">
                      <a:solidFill>
                        <a:srgbClr val="FFC000"/>
                      </a:solidFill>
                      <a:prstDash val="solid"/>
                      <a:round/>
                      <a:headEnd type="none" w="med" len="med"/>
                      <a:tailEnd type="none" w="med" len="med"/>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FFFF"/>
                    </a:solidFill>
                  </a:tcPr>
                </a:tc>
                <a:tc>
                  <a:txBody>
                    <a:bodyPr/>
                    <a:lstStyle/>
                    <a:p>
                      <a:pPr algn="r" rtl="0" fontAlgn="ctr"/>
                      <a:r>
                        <a:rPr lang="es-CO" sz="1000" b="0" i="0" u="none" strike="noStrike">
                          <a:solidFill>
                            <a:srgbClr val="212121"/>
                          </a:solidFill>
                          <a:effectLst/>
                          <a:latin typeface="Calibri" panose="020F0502020204030204" pitchFamily="34" charset="0"/>
                        </a:rPr>
                        <a:t>Random Forest Regressor</a:t>
                      </a:r>
                    </a:p>
                  </a:txBody>
                  <a:tcPr marL="7620" marR="7620" marT="7620" marB="0" anchor="ctr">
                    <a:lnL>
                      <a:noFill/>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FFFF"/>
                    </a:solidFill>
                  </a:tcPr>
                </a:tc>
                <a:tc>
                  <a:txBody>
                    <a:bodyPr/>
                    <a:lstStyle/>
                    <a:p>
                      <a:pPr algn="r" rtl="0" fontAlgn="ctr"/>
                      <a:r>
                        <a:rPr lang="es-CO" sz="1000" b="0" i="0" u="none" strike="noStrike">
                          <a:solidFill>
                            <a:srgbClr val="212121"/>
                          </a:solidFill>
                          <a:effectLst/>
                          <a:latin typeface="Calibri" panose="020F0502020204030204" pitchFamily="34" charset="0"/>
                        </a:rPr>
                        <a:t>4,09E+06</a:t>
                      </a:r>
                    </a:p>
                  </a:txBody>
                  <a:tcPr marL="7620" marR="7620" marT="7620" marB="0" anchor="ctr">
                    <a:lnL>
                      <a:noFill/>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FFFF"/>
                    </a:solidFill>
                  </a:tcPr>
                </a:tc>
                <a:tc>
                  <a:txBody>
                    <a:bodyPr/>
                    <a:lstStyle/>
                    <a:p>
                      <a:pPr algn="r" rtl="0" fontAlgn="ctr"/>
                      <a:r>
                        <a:rPr lang="es-CO" sz="1000" b="0" i="0" u="none" strike="noStrike">
                          <a:solidFill>
                            <a:srgbClr val="212121"/>
                          </a:solidFill>
                          <a:effectLst/>
                          <a:latin typeface="Calibri" panose="020F0502020204030204" pitchFamily="34" charset="0"/>
                        </a:rPr>
                        <a:t>4,21E+06</a:t>
                      </a:r>
                    </a:p>
                  </a:txBody>
                  <a:tcPr marL="7620" marR="7620" marT="7620" marB="0" anchor="ctr">
                    <a:lnL>
                      <a:noFill/>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FFFF"/>
                    </a:solidFill>
                  </a:tcPr>
                </a:tc>
                <a:tc>
                  <a:txBody>
                    <a:bodyPr/>
                    <a:lstStyle/>
                    <a:p>
                      <a:pPr algn="r" rtl="0" fontAlgn="ctr"/>
                      <a:r>
                        <a:rPr lang="es-CO" sz="1000" b="0" i="0" u="none" strike="noStrike">
                          <a:solidFill>
                            <a:srgbClr val="212121"/>
                          </a:solidFill>
                          <a:effectLst/>
                          <a:latin typeface="Calibri" panose="020F0502020204030204" pitchFamily="34" charset="0"/>
                        </a:rPr>
                        <a:t>3,97E+06</a:t>
                      </a:r>
                    </a:p>
                  </a:txBody>
                  <a:tcPr marL="7620" marR="7620" marT="7620" marB="0" anchor="ctr">
                    <a:lnL>
                      <a:noFill/>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FFFF"/>
                    </a:solidFill>
                  </a:tcPr>
                </a:tc>
                <a:tc>
                  <a:txBody>
                    <a:bodyPr/>
                    <a:lstStyle/>
                    <a:p>
                      <a:pPr algn="r" rtl="0" fontAlgn="ctr"/>
                      <a:r>
                        <a:rPr lang="es-CO" sz="1000" b="0" i="0" u="none" strike="noStrike">
                          <a:solidFill>
                            <a:srgbClr val="212121"/>
                          </a:solidFill>
                          <a:effectLst/>
                          <a:latin typeface="Calibri" panose="020F0502020204030204" pitchFamily="34" charset="0"/>
                        </a:rPr>
                        <a:t>14.996</a:t>
                      </a:r>
                    </a:p>
                  </a:txBody>
                  <a:tcPr marL="7620" marR="7620" marT="7620" marB="0" anchor="ctr">
                    <a:lnL>
                      <a:noFill/>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FFFF"/>
                    </a:solidFill>
                  </a:tcPr>
                </a:tc>
                <a:tc>
                  <a:txBody>
                    <a:bodyPr/>
                    <a:lstStyle/>
                    <a:p>
                      <a:pPr algn="r" rtl="0" fontAlgn="ctr"/>
                      <a:r>
                        <a:rPr lang="es-CO" sz="1000" b="0" i="0" u="none" strike="noStrike">
                          <a:solidFill>
                            <a:srgbClr val="212121"/>
                          </a:solidFill>
                          <a:effectLst/>
                          <a:latin typeface="Calibri" panose="020F0502020204030204" pitchFamily="34" charset="0"/>
                        </a:rPr>
                        <a:t>328.001</a:t>
                      </a:r>
                    </a:p>
                  </a:txBody>
                  <a:tcPr marL="7620" marR="7620" marT="7620" marB="0" anchor="ctr">
                    <a:lnL>
                      <a:noFill/>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FFFF"/>
                    </a:solidFill>
                  </a:tcPr>
                </a:tc>
                <a:extLst>
                  <a:ext uri="{0D108BD9-81ED-4DB2-BD59-A6C34878D82A}">
                    <a16:rowId xmlns:a16="http://schemas.microsoft.com/office/drawing/2014/main" val="400919737"/>
                  </a:ext>
                </a:extLst>
              </a:tr>
              <a:tr h="1241048">
                <a:tc>
                  <a:txBody>
                    <a:bodyPr/>
                    <a:lstStyle/>
                    <a:p>
                      <a:pPr algn="ctr" rtl="0" fontAlgn="ctr"/>
                      <a:r>
                        <a:rPr lang="es-CO" sz="1000" b="1" i="0" u="none" strike="noStrike">
                          <a:solidFill>
                            <a:srgbClr val="212121"/>
                          </a:solidFill>
                          <a:effectLst/>
                          <a:latin typeface="Calibri" panose="020F0502020204030204" pitchFamily="34" charset="0"/>
                        </a:rPr>
                        <a:t>gbr</a:t>
                      </a:r>
                    </a:p>
                  </a:txBody>
                  <a:tcPr marL="7620" marR="7620" marT="7620" marB="0" anchor="ctr">
                    <a:lnL w="12700" cap="flat" cmpd="sng" algn="ctr">
                      <a:solidFill>
                        <a:srgbClr val="FFC000"/>
                      </a:solidFill>
                      <a:prstDash val="solid"/>
                      <a:round/>
                      <a:headEnd type="none" w="med" len="med"/>
                      <a:tailEnd type="none" w="med" len="med"/>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FFFF"/>
                    </a:solidFill>
                  </a:tcPr>
                </a:tc>
                <a:tc>
                  <a:txBody>
                    <a:bodyPr/>
                    <a:lstStyle/>
                    <a:p>
                      <a:pPr algn="r" rtl="0" fontAlgn="ctr"/>
                      <a:r>
                        <a:rPr lang="es-CO" sz="1000" b="0" i="0" u="none" strike="noStrike">
                          <a:solidFill>
                            <a:srgbClr val="212121"/>
                          </a:solidFill>
                          <a:effectLst/>
                          <a:latin typeface="Calibri" panose="020F0502020204030204" pitchFamily="34" charset="0"/>
                        </a:rPr>
                        <a:t>Gradient Boosting Regressor</a:t>
                      </a:r>
                    </a:p>
                  </a:txBody>
                  <a:tcPr marL="7620" marR="7620" marT="7620" marB="0" anchor="ctr">
                    <a:lnL>
                      <a:noFill/>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FFFF"/>
                    </a:solidFill>
                  </a:tcPr>
                </a:tc>
                <a:tc>
                  <a:txBody>
                    <a:bodyPr/>
                    <a:lstStyle/>
                    <a:p>
                      <a:pPr algn="r" rtl="0" fontAlgn="ctr"/>
                      <a:r>
                        <a:rPr lang="es-CO" sz="1000" b="0" i="0" u="none" strike="noStrike">
                          <a:solidFill>
                            <a:srgbClr val="212121"/>
                          </a:solidFill>
                          <a:effectLst/>
                          <a:latin typeface="Calibri" panose="020F0502020204030204" pitchFamily="34" charset="0"/>
                        </a:rPr>
                        <a:t>4,04E+06</a:t>
                      </a:r>
                    </a:p>
                  </a:txBody>
                  <a:tcPr marL="7620" marR="7620" marT="7620" marB="0" anchor="ctr">
                    <a:lnL>
                      <a:noFill/>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FFFF"/>
                    </a:solidFill>
                  </a:tcPr>
                </a:tc>
                <a:tc>
                  <a:txBody>
                    <a:bodyPr/>
                    <a:lstStyle/>
                    <a:p>
                      <a:pPr algn="r" rtl="0" fontAlgn="ctr"/>
                      <a:r>
                        <a:rPr lang="es-CO" sz="1000" b="0" i="0" u="none" strike="noStrike">
                          <a:solidFill>
                            <a:srgbClr val="212121"/>
                          </a:solidFill>
                          <a:effectLst/>
                          <a:latin typeface="Calibri" panose="020F0502020204030204" pitchFamily="34" charset="0"/>
                        </a:rPr>
                        <a:t>5,59E+06</a:t>
                      </a:r>
                    </a:p>
                  </a:txBody>
                  <a:tcPr marL="7620" marR="7620" marT="7620" marB="0" anchor="ctr">
                    <a:lnL>
                      <a:noFill/>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FFFF"/>
                    </a:solidFill>
                  </a:tcPr>
                </a:tc>
                <a:tc>
                  <a:txBody>
                    <a:bodyPr/>
                    <a:lstStyle/>
                    <a:p>
                      <a:pPr algn="r" rtl="0" fontAlgn="ctr"/>
                      <a:r>
                        <a:rPr lang="es-CO" sz="1000" b="0" i="0" u="none" strike="noStrike">
                          <a:solidFill>
                            <a:srgbClr val="212121"/>
                          </a:solidFill>
                          <a:effectLst/>
                          <a:latin typeface="Calibri" panose="020F0502020204030204" pitchFamily="34" charset="0"/>
                        </a:rPr>
                        <a:t>4,21E+06</a:t>
                      </a:r>
                    </a:p>
                  </a:txBody>
                  <a:tcPr marL="7620" marR="7620" marT="7620" marB="0" anchor="ctr">
                    <a:lnL>
                      <a:noFill/>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FFFF"/>
                    </a:solidFill>
                  </a:tcPr>
                </a:tc>
                <a:tc>
                  <a:txBody>
                    <a:bodyPr/>
                    <a:lstStyle/>
                    <a:p>
                      <a:pPr algn="r" rtl="0" fontAlgn="ctr"/>
                      <a:r>
                        <a:rPr lang="es-CO" sz="1000" b="0" i="0" u="none" strike="noStrike">
                          <a:solidFill>
                            <a:srgbClr val="212121"/>
                          </a:solidFill>
                          <a:effectLst/>
                          <a:latin typeface="Calibri" panose="020F0502020204030204" pitchFamily="34" charset="0"/>
                        </a:rPr>
                        <a:t>16.296</a:t>
                      </a:r>
                    </a:p>
                  </a:txBody>
                  <a:tcPr marL="7620" marR="7620" marT="7620" marB="0" anchor="ctr">
                    <a:lnL>
                      <a:noFill/>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FFFF"/>
                    </a:solidFill>
                  </a:tcPr>
                </a:tc>
                <a:tc>
                  <a:txBody>
                    <a:bodyPr/>
                    <a:lstStyle/>
                    <a:p>
                      <a:pPr algn="r" rtl="0" fontAlgn="ctr"/>
                      <a:r>
                        <a:rPr lang="es-CO" sz="1000" b="0" i="0" u="none" strike="noStrike" dirty="0">
                          <a:solidFill>
                            <a:srgbClr val="212121"/>
                          </a:solidFill>
                          <a:effectLst/>
                          <a:latin typeface="Calibri" panose="020F0502020204030204" pitchFamily="34" charset="0"/>
                        </a:rPr>
                        <a:t>369.076</a:t>
                      </a:r>
                    </a:p>
                  </a:txBody>
                  <a:tcPr marL="7620" marR="7620" marT="7620" marB="0" anchor="ctr">
                    <a:lnL>
                      <a:noFill/>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FFFF"/>
                    </a:solidFill>
                  </a:tcPr>
                </a:tc>
                <a:extLst>
                  <a:ext uri="{0D108BD9-81ED-4DB2-BD59-A6C34878D82A}">
                    <a16:rowId xmlns:a16="http://schemas.microsoft.com/office/drawing/2014/main" val="532995612"/>
                  </a:ext>
                </a:extLst>
              </a:tr>
            </a:tbl>
          </a:graphicData>
        </a:graphic>
      </p:graphicFrame>
    </p:spTree>
    <p:extLst>
      <p:ext uri="{BB962C8B-B14F-4D97-AF65-F5344CB8AC3E}">
        <p14:creationId xmlns:p14="http://schemas.microsoft.com/office/powerpoint/2010/main" val="116050267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1F3785EC-B1ED-4F43-BD65-CA7DD463FA75}"/>
              </a:ext>
            </a:extLst>
          </p:cNvPr>
          <p:cNvSpPr/>
          <p:nvPr/>
        </p:nvSpPr>
        <p:spPr>
          <a:xfrm>
            <a:off x="4771759" y="1961081"/>
            <a:ext cx="2648482" cy="1862048"/>
          </a:xfrm>
          <a:prstGeom prst="rect">
            <a:avLst/>
          </a:prstGeom>
          <a:noFill/>
        </p:spPr>
        <p:txBody>
          <a:bodyPr wrap="none" lIns="91440" tIns="45720" rIns="91440" bIns="45720">
            <a:spAutoFit/>
          </a:bodyPr>
          <a:lstStyle/>
          <a:p>
            <a:pPr algn="ctr"/>
            <a:r>
              <a:rPr lang="es-ES" sz="11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APP</a:t>
            </a:r>
            <a:endParaRPr lang="es-ES" sz="115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4" name="CuadroTexto 3">
            <a:extLst>
              <a:ext uri="{FF2B5EF4-FFF2-40B4-BE49-F238E27FC236}">
                <a16:creationId xmlns:a16="http://schemas.microsoft.com/office/drawing/2014/main" id="{CDA920E1-C05B-4E07-A37A-125C35E7207D}"/>
              </a:ext>
            </a:extLst>
          </p:cNvPr>
          <p:cNvSpPr txBox="1"/>
          <p:nvPr/>
        </p:nvSpPr>
        <p:spPr>
          <a:xfrm>
            <a:off x="4515724" y="3514757"/>
            <a:ext cx="3160551" cy="369332"/>
          </a:xfrm>
          <a:prstGeom prst="rect">
            <a:avLst/>
          </a:prstGeom>
          <a:noFill/>
        </p:spPr>
        <p:txBody>
          <a:bodyPr wrap="square">
            <a:spAutoFit/>
          </a:bodyPr>
          <a:lstStyle/>
          <a:p>
            <a:r>
              <a:rPr lang="es-CO" dirty="0">
                <a:hlinkClick r:id="rId2"/>
              </a:rPr>
              <a:t>http://df2d01fe462a.ngrok.io/</a:t>
            </a:r>
            <a:endParaRPr lang="es-CO" dirty="0"/>
          </a:p>
        </p:txBody>
      </p:sp>
    </p:spTree>
    <p:extLst>
      <p:ext uri="{BB962C8B-B14F-4D97-AF65-F5344CB8AC3E}">
        <p14:creationId xmlns:p14="http://schemas.microsoft.com/office/powerpoint/2010/main" val="334459236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E1B6FEF-F345-4DF9-9BB3-39C6B03FF75C}"/>
              </a:ext>
            </a:extLst>
          </p:cNvPr>
          <p:cNvSpPr/>
          <p:nvPr/>
        </p:nvSpPr>
        <p:spPr>
          <a:xfrm>
            <a:off x="1137835" y="217449"/>
            <a:ext cx="9715801" cy="1862048"/>
          </a:xfrm>
          <a:prstGeom prst="rect">
            <a:avLst/>
          </a:prstGeom>
          <a:noFill/>
        </p:spPr>
        <p:txBody>
          <a:bodyPr wrap="none" lIns="91440" tIns="45720" rIns="91440" bIns="45720">
            <a:spAutoFit/>
          </a:bodyPr>
          <a:lstStyle/>
          <a:p>
            <a:pPr algn="ctr"/>
            <a:r>
              <a:rPr lang="es-ES" sz="11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CONCLUSIONES</a:t>
            </a:r>
            <a:endParaRPr lang="es-ES" sz="115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7" name="CuadroTexto 6">
            <a:extLst>
              <a:ext uri="{FF2B5EF4-FFF2-40B4-BE49-F238E27FC236}">
                <a16:creationId xmlns:a16="http://schemas.microsoft.com/office/drawing/2014/main" id="{233E9F43-23DE-4DDD-9616-8A342F6D7932}"/>
              </a:ext>
            </a:extLst>
          </p:cNvPr>
          <p:cNvSpPr txBox="1"/>
          <p:nvPr/>
        </p:nvSpPr>
        <p:spPr>
          <a:xfrm>
            <a:off x="1238100" y="2213041"/>
            <a:ext cx="9715800" cy="3139321"/>
          </a:xfrm>
          <a:prstGeom prst="rect">
            <a:avLst/>
          </a:prstGeom>
          <a:noFill/>
        </p:spPr>
        <p:txBody>
          <a:bodyPr wrap="square" rtlCol="0">
            <a:spAutoFit/>
          </a:bodyPr>
          <a:lstStyle/>
          <a:p>
            <a:pPr marL="342900" indent="-342900">
              <a:buFont typeface="+mj-lt"/>
              <a:buAutoNum type="arabicPeriod"/>
            </a:pPr>
            <a:r>
              <a:rPr lang="es-ES" dirty="0">
                <a:latin typeface="Courier New" panose="02070309020205020404" pitchFamily="49" charset="0"/>
                <a:cs typeface="Courier New" panose="02070309020205020404" pitchFamily="49" charset="0"/>
              </a:rPr>
              <a:t>Frente al reto “EL ALGORITMO ES CORRECTO” evidenciamos que efectivamente las redes neuronales, proporcionaban buenas predicciones,  queríamos una metodología sencilla de manejar, por los criterios del concurso pero  que mostraran muy buenos resultados además de ser un modelo lo mas parsimonioso posible, por ello nos centramos mucho en el manejo general de los datos y en el propósito final que deseamos entregar. </a:t>
            </a:r>
          </a:p>
          <a:p>
            <a:pPr marL="342900" indent="-342900">
              <a:buFont typeface="+mj-lt"/>
              <a:buAutoNum type="arabicPeriod"/>
            </a:pPr>
            <a:endParaRPr lang="es-ES" dirty="0">
              <a:latin typeface="Courier New" panose="02070309020205020404" pitchFamily="49" charset="0"/>
              <a:cs typeface="Courier New" panose="02070309020205020404" pitchFamily="49" charset="0"/>
            </a:endParaRPr>
          </a:p>
          <a:p>
            <a:pPr marL="342900" indent="-342900">
              <a:buFont typeface="+mj-lt"/>
              <a:buAutoNum type="arabicPeriod"/>
            </a:pPr>
            <a:r>
              <a:rPr lang="es-ES" dirty="0">
                <a:latin typeface="Courier New" panose="02070309020205020404" pitchFamily="49" charset="0"/>
                <a:cs typeface="Courier New" panose="02070309020205020404" pitchFamily="49" charset="0"/>
              </a:rPr>
              <a:t>Evidenciamos la importancia del manejo y calidad de la información, haciendo nuevamente referencia a que  </a:t>
            </a:r>
            <a:r>
              <a:rPr lang="es-ES" dirty="0">
                <a:effectLst/>
                <a:latin typeface="Courier New" panose="02070309020205020404" pitchFamily="49" charset="0"/>
                <a:cs typeface="Courier New" panose="02070309020205020404" pitchFamily="49" charset="0"/>
              </a:rPr>
              <a:t>que la calidad de la información determina la calidad de las predicciones.</a:t>
            </a:r>
          </a:p>
        </p:txBody>
      </p:sp>
    </p:spTree>
    <p:extLst>
      <p:ext uri="{BB962C8B-B14F-4D97-AF65-F5344CB8AC3E}">
        <p14:creationId xmlns:p14="http://schemas.microsoft.com/office/powerpoint/2010/main" val="293581632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8343457C-0A54-449D-BBF0-A6E4737D74B9}"/>
              </a:ext>
            </a:extLst>
          </p:cNvPr>
          <p:cNvSpPr txBox="1"/>
          <p:nvPr/>
        </p:nvSpPr>
        <p:spPr>
          <a:xfrm>
            <a:off x="1223439" y="2333897"/>
            <a:ext cx="9109166" cy="3693319"/>
          </a:xfrm>
          <a:prstGeom prst="rect">
            <a:avLst/>
          </a:prstGeom>
          <a:noFill/>
        </p:spPr>
        <p:txBody>
          <a:bodyPr wrap="square" rtlCol="0">
            <a:spAutoFit/>
          </a:bodyPr>
          <a:lstStyle/>
          <a:p>
            <a:pPr marL="342900" indent="-342900">
              <a:buAutoNum type="arabicPeriod"/>
            </a:pPr>
            <a:r>
              <a:rPr lang="en-US" i="0" dirty="0">
                <a:effectLst/>
                <a:latin typeface="Courier New" panose="02070309020205020404" pitchFamily="49" charset="0"/>
                <a:cs typeface="Courier New" panose="02070309020205020404" pitchFamily="49" charset="0"/>
              </a:rPr>
              <a:t>Ravikumar, A.. “Real Estate Price Prediction Using Machine Learning.” (2017).</a:t>
            </a:r>
          </a:p>
          <a:p>
            <a:pPr marL="342900" indent="-342900">
              <a:buAutoNum type="arabicPeriod"/>
            </a:pPr>
            <a:r>
              <a:rPr lang="en-US" i="0" dirty="0">
                <a:effectLst/>
                <a:latin typeface="Courier New" panose="02070309020205020404" pitchFamily="49" charset="0"/>
                <a:cs typeface="Courier New" panose="02070309020205020404" pitchFamily="49" charset="0"/>
              </a:rPr>
              <a:t>Quang Truong, Minh Nguyen, Hy Dang, Bo Mei, Housing Price Prediction via Improved Machine Learning Techniques, Procedia Computer </a:t>
            </a:r>
            <a:r>
              <a:rPr lang="en-US" i="0" dirty="0" err="1">
                <a:effectLst/>
                <a:latin typeface="Courier New" panose="02070309020205020404" pitchFamily="49" charset="0"/>
                <a:cs typeface="Courier New" panose="02070309020205020404" pitchFamily="49" charset="0"/>
              </a:rPr>
              <a:t>Science,Volume</a:t>
            </a:r>
            <a:r>
              <a:rPr lang="en-US" i="0" dirty="0">
                <a:effectLst/>
                <a:latin typeface="Courier New" panose="02070309020205020404" pitchFamily="49" charset="0"/>
                <a:cs typeface="Courier New" panose="02070309020205020404" pitchFamily="49" charset="0"/>
              </a:rPr>
              <a:t> 174, 2020, Pages 433-442.</a:t>
            </a:r>
          </a:p>
          <a:p>
            <a:pPr marL="342900" indent="-342900">
              <a:buFontTx/>
              <a:buAutoNum type="arabicPeriod"/>
            </a:pPr>
            <a:r>
              <a:rPr lang="en-US" i="0" dirty="0">
                <a:effectLst/>
                <a:latin typeface="Courier New" panose="02070309020205020404" pitchFamily="49" charset="0"/>
                <a:cs typeface="Courier New" panose="02070309020205020404" pitchFamily="49" charset="0"/>
              </a:rPr>
              <a:t>Coursera Deep Learning Course 1 Week 1 notes: Introduction to deep learning. Neural network of House Price Prediction problem</a:t>
            </a:r>
          </a:p>
          <a:p>
            <a:pPr marL="342900" indent="-342900">
              <a:buFontTx/>
              <a:buAutoNum type="arabicPeriod"/>
            </a:pPr>
            <a:r>
              <a:rPr lang="en-US" i="0" dirty="0">
                <a:effectLst/>
                <a:latin typeface="Courier New" panose="02070309020205020404" pitchFamily="49" charset="0"/>
                <a:cs typeface="Courier New" panose="02070309020205020404" pitchFamily="49" charset="0"/>
              </a:rPr>
              <a:t>House Prices Prediction Using Deep Learning - </a:t>
            </a:r>
            <a:r>
              <a:rPr lang="es-CO" i="0" dirty="0" err="1">
                <a:effectLst/>
                <a:latin typeface="Courier New" panose="02070309020205020404" pitchFamily="49" charset="0"/>
                <a:cs typeface="Courier New" panose="02070309020205020404" pitchFamily="49" charset="0"/>
              </a:rPr>
              <a:t>Keras-Regression</a:t>
            </a:r>
            <a:endParaRPr lang="es-CO" i="0" dirty="0">
              <a:effectLst/>
              <a:latin typeface="Courier New" panose="02070309020205020404" pitchFamily="49" charset="0"/>
              <a:cs typeface="Courier New" panose="02070309020205020404" pitchFamily="49" charset="0"/>
            </a:endParaRPr>
          </a:p>
          <a:p>
            <a:pPr marL="342900" indent="-342900">
              <a:buFontTx/>
              <a:buAutoNum type="arabicPeriod"/>
            </a:pPr>
            <a:r>
              <a:rPr lang="es-CO" i="0" dirty="0">
                <a:effectLst/>
                <a:latin typeface="Courier New" panose="02070309020205020404" pitchFamily="49" charset="0"/>
                <a:cs typeface="Courier New" panose="02070309020205020404" pitchFamily="49" charset="0"/>
              </a:rPr>
              <a:t> docs.streamlit.io</a:t>
            </a:r>
          </a:p>
          <a:p>
            <a:pPr marL="342900" indent="-342900">
              <a:buFontTx/>
              <a:buAutoNum type="arabicPeriod"/>
            </a:pPr>
            <a:endParaRPr lang="en-US" b="1" i="0" dirty="0">
              <a:solidFill>
                <a:srgbClr val="292929"/>
              </a:solidFill>
              <a:effectLst/>
              <a:latin typeface="sohne"/>
            </a:endParaRPr>
          </a:p>
          <a:p>
            <a:pPr marL="342900" indent="-342900">
              <a:buFontTx/>
              <a:buAutoNum type="arabicPeriod"/>
            </a:pPr>
            <a:endParaRPr lang="en-US" b="1" i="0" dirty="0">
              <a:solidFill>
                <a:srgbClr val="343A40"/>
              </a:solidFill>
              <a:effectLst/>
              <a:latin typeface="Helvetica Neue"/>
            </a:endParaRPr>
          </a:p>
          <a:p>
            <a:pPr marL="342900" indent="-342900">
              <a:buAutoNum type="arabicPeriod"/>
            </a:pPr>
            <a:endParaRPr lang="es-CO" dirty="0"/>
          </a:p>
        </p:txBody>
      </p:sp>
      <p:sp>
        <p:nvSpPr>
          <p:cNvPr id="3" name="Rectángulo 2">
            <a:extLst>
              <a:ext uri="{FF2B5EF4-FFF2-40B4-BE49-F238E27FC236}">
                <a16:creationId xmlns:a16="http://schemas.microsoft.com/office/drawing/2014/main" id="{8F73E4AC-8458-4EB5-B753-6361B6C32339}"/>
              </a:ext>
            </a:extLst>
          </p:cNvPr>
          <p:cNvSpPr/>
          <p:nvPr/>
        </p:nvSpPr>
        <p:spPr>
          <a:xfrm>
            <a:off x="1569979" y="287118"/>
            <a:ext cx="8416086" cy="1862048"/>
          </a:xfrm>
          <a:prstGeom prst="rect">
            <a:avLst/>
          </a:prstGeom>
          <a:noFill/>
        </p:spPr>
        <p:txBody>
          <a:bodyPr wrap="none" lIns="91440" tIns="45720" rIns="91440" bIns="45720">
            <a:spAutoFit/>
          </a:bodyPr>
          <a:lstStyle/>
          <a:p>
            <a:pPr algn="ctr"/>
            <a:r>
              <a:rPr lang="es-ES" sz="11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REFERENCIAS</a:t>
            </a:r>
            <a:endParaRPr lang="es-ES" sz="115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259315407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2828515E-0C99-41CF-8868-5F52D2046446}"/>
              </a:ext>
            </a:extLst>
          </p:cNvPr>
          <p:cNvSpPr/>
          <p:nvPr/>
        </p:nvSpPr>
        <p:spPr>
          <a:xfrm>
            <a:off x="1141764" y="2497976"/>
            <a:ext cx="9908482" cy="1862048"/>
          </a:xfrm>
          <a:prstGeom prst="rect">
            <a:avLst/>
          </a:prstGeom>
          <a:noFill/>
        </p:spPr>
        <p:txBody>
          <a:bodyPr wrap="none" lIns="91440" tIns="45720" rIns="91440" bIns="45720">
            <a:spAutoFit/>
          </a:bodyPr>
          <a:lstStyle/>
          <a:p>
            <a:pPr algn="ctr"/>
            <a:r>
              <a:rPr lang="es-ES" sz="115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INTRODUCCIÓN</a:t>
            </a:r>
          </a:p>
        </p:txBody>
      </p:sp>
    </p:spTree>
    <p:extLst>
      <p:ext uri="{BB962C8B-B14F-4D97-AF65-F5344CB8AC3E}">
        <p14:creationId xmlns:p14="http://schemas.microsoft.com/office/powerpoint/2010/main" val="343348576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retos animaciones">
            <a:extLst>
              <a:ext uri="{FF2B5EF4-FFF2-40B4-BE49-F238E27FC236}">
                <a16:creationId xmlns:a16="http://schemas.microsoft.com/office/drawing/2014/main" id="{F93C5485-D41E-4248-8B0F-89B39713982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448923" y="-19121"/>
            <a:ext cx="6034209" cy="344812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Diagrama 5">
            <a:extLst>
              <a:ext uri="{FF2B5EF4-FFF2-40B4-BE49-F238E27FC236}">
                <a16:creationId xmlns:a16="http://schemas.microsoft.com/office/drawing/2014/main" id="{6B376F28-8BEB-4080-894C-F78A3BC79BBE}"/>
              </a:ext>
            </a:extLst>
          </p:cNvPr>
          <p:cNvGraphicFramePr/>
          <p:nvPr>
            <p:extLst>
              <p:ext uri="{D42A27DB-BD31-4B8C-83A1-F6EECF244321}">
                <p14:modId xmlns:p14="http://schemas.microsoft.com/office/powerpoint/2010/main" val="3357695296"/>
              </p:ext>
            </p:extLst>
          </p:nvPr>
        </p:nvGraphicFramePr>
        <p:xfrm>
          <a:off x="606532" y="1543574"/>
          <a:ext cx="11123801" cy="6403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867448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Imagen que contiene Forma&#10;&#10;Descripción generada automáticamente">
            <a:extLst>
              <a:ext uri="{FF2B5EF4-FFF2-40B4-BE49-F238E27FC236}">
                <a16:creationId xmlns:a16="http://schemas.microsoft.com/office/drawing/2014/main" id="{B7FADFE2-3277-45C7-A30B-5989ABF31179}"/>
              </a:ext>
            </a:extLst>
          </p:cNvPr>
          <p:cNvPicPr>
            <a:picLocks noChangeAspect="1"/>
          </p:cNvPicPr>
          <p:nvPr/>
        </p:nvPicPr>
        <p:blipFill rotWithShape="1">
          <a:blip r:embed="rId2">
            <a:extLst>
              <a:ext uri="{28A0092B-C50C-407E-A947-70E740481C1C}">
                <a14:useLocalDpi xmlns:a14="http://schemas.microsoft.com/office/drawing/2010/main" val="0"/>
              </a:ext>
            </a:extLst>
          </a:blip>
          <a:srcRect l="13308" t="21548" r="10367"/>
          <a:stretch/>
        </p:blipFill>
        <p:spPr>
          <a:xfrm>
            <a:off x="6729019" y="1415623"/>
            <a:ext cx="5301056" cy="4124049"/>
          </a:xfrm>
          <a:prstGeom prst="rect">
            <a:avLst/>
          </a:prstGeom>
          <a:effectLst>
            <a:innerShdw blurRad="114300">
              <a:prstClr val="black"/>
            </a:innerShdw>
          </a:effectLst>
        </p:spPr>
      </p:pic>
      <p:sp>
        <p:nvSpPr>
          <p:cNvPr id="4" name="CuadroTexto 3">
            <a:extLst>
              <a:ext uri="{FF2B5EF4-FFF2-40B4-BE49-F238E27FC236}">
                <a16:creationId xmlns:a16="http://schemas.microsoft.com/office/drawing/2014/main" id="{D90A9068-7A37-4B51-8D7D-397B3F5CD631}"/>
              </a:ext>
            </a:extLst>
          </p:cNvPr>
          <p:cNvSpPr txBox="1"/>
          <p:nvPr/>
        </p:nvSpPr>
        <p:spPr>
          <a:xfrm>
            <a:off x="300578" y="2292786"/>
            <a:ext cx="6096000" cy="4247317"/>
          </a:xfrm>
          <a:prstGeom prst="rect">
            <a:avLst/>
          </a:prstGeom>
          <a:noFill/>
        </p:spPr>
        <p:txBody>
          <a:bodyPr wrap="square">
            <a:spAutoFit/>
          </a:bodyPr>
          <a:lstStyle/>
          <a:p>
            <a:pPr marL="285750" indent="-285750" algn="l">
              <a:buFont typeface="Arial" panose="020B0604020202020204" pitchFamily="34" charset="0"/>
              <a:buChar char="•"/>
            </a:pPr>
            <a:r>
              <a:rPr lang="es-ES" b="0" i="0" dirty="0">
                <a:effectLst/>
                <a:latin typeface="Courier New" panose="02070309020205020404" pitchFamily="49" charset="0"/>
                <a:cs typeface="Courier New" panose="02070309020205020404" pitchFamily="49" charset="0"/>
              </a:rPr>
              <a:t>Cuando se habla de </a:t>
            </a:r>
            <a:r>
              <a:rPr lang="es-ES" b="1" i="1" u="sng" dirty="0">
                <a:solidFill>
                  <a:schemeClr val="accent4">
                    <a:lumMod val="20000"/>
                    <a:lumOff val="80000"/>
                  </a:schemeClr>
                </a:solidFill>
                <a:effectLst/>
                <a:latin typeface="Courier New" panose="02070309020205020404" pitchFamily="49" charset="0"/>
                <a:cs typeface="Courier New" panose="02070309020205020404" pitchFamily="49" charset="0"/>
              </a:rPr>
              <a:t>propiedad horizontal </a:t>
            </a:r>
            <a:r>
              <a:rPr lang="es-ES" b="0" i="0" dirty="0">
                <a:effectLst/>
                <a:latin typeface="Courier New" panose="02070309020205020404" pitchFamily="49" charset="0"/>
                <a:cs typeface="Courier New" panose="02070309020205020404" pitchFamily="49" charset="0"/>
              </a:rPr>
              <a:t>se hace referencia a las copropiedades o unidades residenciales tales como edificios, conjuntos y cierto tipo de urbanizaciones -cerradas-, en las que se comparten áreas comunes (zonas verdes, pasillos, ascensores, escales, terrazas, vías, etc.).</a:t>
            </a:r>
          </a:p>
          <a:p>
            <a:pPr marL="285750" indent="-285750" algn="l">
              <a:buFont typeface="Arial" panose="020B0604020202020204" pitchFamily="34" charset="0"/>
              <a:buChar char="•"/>
            </a:pPr>
            <a:endParaRPr lang="es-ES" b="0" i="0" dirty="0">
              <a:effectLst/>
              <a:latin typeface="Courier New" panose="02070309020205020404" pitchFamily="49" charset="0"/>
              <a:cs typeface="Courier New" panose="02070309020205020404" pitchFamily="49" charset="0"/>
            </a:endParaRPr>
          </a:p>
          <a:p>
            <a:pPr marL="285750" indent="-285750" algn="l">
              <a:buFont typeface="Arial" panose="020B0604020202020204" pitchFamily="34" charset="0"/>
              <a:buChar char="•"/>
            </a:pPr>
            <a:r>
              <a:rPr lang="es-ES" b="0" i="0" dirty="0">
                <a:effectLst/>
                <a:latin typeface="Courier New" panose="02070309020205020404" pitchFamily="49" charset="0"/>
                <a:cs typeface="Courier New" panose="02070309020205020404" pitchFamily="49" charset="0"/>
              </a:rPr>
              <a:t>Por lo tanto la </a:t>
            </a:r>
            <a:r>
              <a:rPr lang="es-ES" b="1" i="1" u="sng" dirty="0">
                <a:solidFill>
                  <a:schemeClr val="accent4">
                    <a:lumMod val="20000"/>
                    <a:lumOff val="80000"/>
                  </a:schemeClr>
                </a:solidFill>
                <a:effectLst/>
                <a:latin typeface="Courier New" panose="02070309020205020404" pitchFamily="49" charset="0"/>
                <a:cs typeface="Courier New" panose="02070309020205020404" pitchFamily="49" charset="0"/>
              </a:rPr>
              <a:t>propiedad NO horizontal </a:t>
            </a:r>
            <a:r>
              <a:rPr lang="es-ES" b="0" i="0" dirty="0">
                <a:effectLst/>
                <a:latin typeface="Courier New" panose="02070309020205020404" pitchFamily="49" charset="0"/>
                <a:cs typeface="Courier New" panose="02070309020205020404" pitchFamily="49" charset="0"/>
              </a:rPr>
              <a:t>son aquellos predios que no se encuentran sometidos al régimen de Propiedad Horizontal ni condominio, por ejemplo casas que no se encuentran en conjunto cerrado. </a:t>
            </a:r>
          </a:p>
        </p:txBody>
      </p:sp>
      <p:sp>
        <p:nvSpPr>
          <p:cNvPr id="5" name="Rectángulo 4">
            <a:extLst>
              <a:ext uri="{FF2B5EF4-FFF2-40B4-BE49-F238E27FC236}">
                <a16:creationId xmlns:a16="http://schemas.microsoft.com/office/drawing/2014/main" id="{B2B00CAB-4024-4D4C-B2B0-3A9481FA347E}"/>
              </a:ext>
            </a:extLst>
          </p:cNvPr>
          <p:cNvSpPr/>
          <p:nvPr/>
        </p:nvSpPr>
        <p:spPr>
          <a:xfrm>
            <a:off x="251884" y="538460"/>
            <a:ext cx="6144694" cy="1754326"/>
          </a:xfrm>
          <a:prstGeom prst="rect">
            <a:avLst/>
          </a:prstGeom>
          <a:noFill/>
        </p:spPr>
        <p:txBody>
          <a:bodyPr wrap="none" lIns="91440" tIns="45720" rIns="91440" bIns="45720">
            <a:spAutoFit/>
          </a:bodyPr>
          <a:lstStyle/>
          <a:p>
            <a:pPr algn="ctr"/>
            <a:r>
              <a:rPr lang="es-ES" sz="5400" b="0" cap="none" spc="0" dirty="0">
                <a:ln w="0"/>
                <a:solidFill>
                  <a:schemeClr val="tx1"/>
                </a:solidFill>
                <a:effectLst>
                  <a:outerShdw blurRad="38100" dist="19050" dir="2700000" algn="tl" rotWithShape="0">
                    <a:schemeClr val="dk1">
                      <a:alpha val="40000"/>
                    </a:schemeClr>
                  </a:outerShdw>
                </a:effectLst>
              </a:rPr>
              <a:t>¿Qué es la propiedad</a:t>
            </a:r>
          </a:p>
          <a:p>
            <a:pPr algn="ctr"/>
            <a:r>
              <a:rPr lang="es-ES" sz="5400" b="0" cap="none" spc="0" dirty="0">
                <a:ln w="0"/>
                <a:solidFill>
                  <a:schemeClr val="tx1"/>
                </a:solidFill>
                <a:effectLst>
                  <a:outerShdw blurRad="38100" dist="19050" dir="2700000" algn="tl" rotWithShape="0">
                    <a:schemeClr val="dk1">
                      <a:alpha val="40000"/>
                    </a:schemeClr>
                  </a:outerShdw>
                </a:effectLst>
              </a:rPr>
              <a:t> no horizontal?</a:t>
            </a:r>
          </a:p>
        </p:txBody>
      </p:sp>
    </p:spTree>
    <p:extLst>
      <p:ext uri="{BB962C8B-B14F-4D97-AF65-F5344CB8AC3E}">
        <p14:creationId xmlns:p14="http://schemas.microsoft.com/office/powerpoint/2010/main" val="139350198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2828515E-0C99-41CF-8868-5F52D2046446}"/>
              </a:ext>
            </a:extLst>
          </p:cNvPr>
          <p:cNvSpPr/>
          <p:nvPr/>
        </p:nvSpPr>
        <p:spPr>
          <a:xfrm>
            <a:off x="3974393" y="2497976"/>
            <a:ext cx="4243214" cy="1862048"/>
          </a:xfrm>
          <a:prstGeom prst="rect">
            <a:avLst/>
          </a:prstGeom>
          <a:noFill/>
        </p:spPr>
        <p:txBody>
          <a:bodyPr wrap="none" lIns="91440" tIns="45720" rIns="91440" bIns="45720">
            <a:spAutoFit/>
          </a:bodyPr>
          <a:lstStyle/>
          <a:p>
            <a:pPr algn="ctr"/>
            <a:r>
              <a:rPr lang="es-ES" sz="115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DATOS</a:t>
            </a:r>
          </a:p>
        </p:txBody>
      </p:sp>
    </p:spTree>
    <p:extLst>
      <p:ext uri="{BB962C8B-B14F-4D97-AF65-F5344CB8AC3E}">
        <p14:creationId xmlns:p14="http://schemas.microsoft.com/office/powerpoint/2010/main" val="149063553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obre el control de datos | iAgua">
            <a:extLst>
              <a:ext uri="{FF2B5EF4-FFF2-40B4-BE49-F238E27FC236}">
                <a16:creationId xmlns:a16="http://schemas.microsoft.com/office/drawing/2014/main" id="{BEDAE2B8-106A-45E6-B8E7-A4B21E4C7C22}"/>
              </a:ext>
            </a:extLst>
          </p:cNvPr>
          <p:cNvPicPr>
            <a:picLocks noChangeAspect="1" noChangeArrowheads="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7193904" y="1745457"/>
            <a:ext cx="3657600" cy="33281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78" name="Picture 6" descr="Geolocation App Development: Create Location-based Apps With Geolocation  Technology. - Sodio Tech">
            <a:extLst>
              <a:ext uri="{FF2B5EF4-FFF2-40B4-BE49-F238E27FC236}">
                <a16:creationId xmlns:a16="http://schemas.microsoft.com/office/drawing/2014/main" id="{B5D9E9C8-FE0E-4428-BD0C-C46A1B5D1A3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217988" y="0"/>
            <a:ext cx="3533774" cy="3490915"/>
          </a:xfrm>
          <a:prstGeom prst="ellipse">
            <a:avLst/>
          </a:prstGeom>
          <a:ln>
            <a:solidFill>
              <a:schemeClr val="accent2"/>
            </a:solidFill>
          </a:ln>
          <a:effectLst>
            <a:softEdge rad="112500"/>
          </a:effectLst>
          <a:extLst>
            <a:ext uri="{909E8E84-426E-40DD-AFC4-6F175D3DCCD1}">
              <a14:hiddenFill xmlns:a14="http://schemas.microsoft.com/office/drawing/2010/main">
                <a:solidFill>
                  <a:srgbClr val="FFFFFF"/>
                </a:solidFill>
              </a14:hiddenFill>
            </a:ext>
          </a:extLst>
        </p:spPr>
      </p:pic>
      <p:sp>
        <p:nvSpPr>
          <p:cNvPr id="3" name="Flecha: curvada hacia la derecha 2">
            <a:extLst>
              <a:ext uri="{FF2B5EF4-FFF2-40B4-BE49-F238E27FC236}">
                <a16:creationId xmlns:a16="http://schemas.microsoft.com/office/drawing/2014/main" id="{9100F285-6717-4F47-86EE-6C64AF310803}"/>
              </a:ext>
            </a:extLst>
          </p:cNvPr>
          <p:cNvSpPr/>
          <p:nvPr/>
        </p:nvSpPr>
        <p:spPr>
          <a:xfrm rot="13624339">
            <a:off x="8171089" y="4054463"/>
            <a:ext cx="834203" cy="3156765"/>
          </a:xfrm>
          <a:prstGeom prst="curvedRightArrow">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5" name="Flecha: curvada hacia abajo 4">
            <a:extLst>
              <a:ext uri="{FF2B5EF4-FFF2-40B4-BE49-F238E27FC236}">
                <a16:creationId xmlns:a16="http://schemas.microsoft.com/office/drawing/2014/main" id="{C6F80391-2211-48A7-BFA6-0DD5AAC11215}"/>
              </a:ext>
            </a:extLst>
          </p:cNvPr>
          <p:cNvSpPr/>
          <p:nvPr/>
        </p:nvSpPr>
        <p:spPr>
          <a:xfrm rot="2807571">
            <a:off x="6940610" y="978809"/>
            <a:ext cx="3317279" cy="865110"/>
          </a:xfrm>
          <a:prstGeom prst="curvedDownArrow">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9" name="Rectángulo 8">
            <a:extLst>
              <a:ext uri="{FF2B5EF4-FFF2-40B4-BE49-F238E27FC236}">
                <a16:creationId xmlns:a16="http://schemas.microsoft.com/office/drawing/2014/main" id="{1CED2506-C07B-4B9D-9BFC-FBF0CF8F317D}"/>
              </a:ext>
            </a:extLst>
          </p:cNvPr>
          <p:cNvSpPr/>
          <p:nvPr/>
        </p:nvSpPr>
        <p:spPr>
          <a:xfrm>
            <a:off x="7193904" y="2707289"/>
            <a:ext cx="3790378" cy="1754326"/>
          </a:xfrm>
          <a:prstGeom prst="rect">
            <a:avLst/>
          </a:prstGeom>
          <a:noFill/>
        </p:spPr>
        <p:txBody>
          <a:bodyPr wrap="square" lIns="91440" tIns="45720" rIns="91440" bIns="45720">
            <a:spAutoFit/>
          </a:bodyPr>
          <a:lstStyle/>
          <a:p>
            <a:pPr algn="ctr"/>
            <a:r>
              <a:rPr lang="es-ES" sz="5400" b="1" cap="none" spc="0" dirty="0">
                <a:ln w="13462">
                  <a:solidFill>
                    <a:schemeClr val="bg1"/>
                  </a:solidFill>
                  <a:prstDash val="solid"/>
                </a:ln>
                <a:effectLst>
                  <a:outerShdw dist="38100" dir="2700000" algn="bl" rotWithShape="0">
                    <a:schemeClr val="accent5"/>
                  </a:outerShdw>
                </a:effectLst>
              </a:rPr>
              <a:t>250.000</a:t>
            </a:r>
          </a:p>
          <a:p>
            <a:pPr algn="ctr"/>
            <a:r>
              <a:rPr lang="es-ES" sz="5400" b="1" dirty="0">
                <a:ln w="13462">
                  <a:solidFill>
                    <a:schemeClr val="bg1"/>
                  </a:solidFill>
                  <a:prstDash val="solid"/>
                </a:ln>
                <a:effectLst>
                  <a:outerShdw dist="38100" dir="2700000" algn="bl" rotWithShape="0">
                    <a:schemeClr val="accent5"/>
                  </a:outerShdw>
                </a:effectLst>
              </a:rPr>
              <a:t>DATOS</a:t>
            </a:r>
            <a:endParaRPr lang="es-ES" sz="5400" b="1" cap="none" spc="0" dirty="0">
              <a:ln w="13462">
                <a:solidFill>
                  <a:schemeClr val="bg1"/>
                </a:solidFill>
                <a:prstDash val="solid"/>
              </a:ln>
              <a:effectLst>
                <a:outerShdw dist="38100" dir="2700000" algn="bl" rotWithShape="0">
                  <a:schemeClr val="accent5"/>
                </a:outerShdw>
              </a:effectLst>
            </a:endParaRPr>
          </a:p>
        </p:txBody>
      </p:sp>
      <p:pic>
        <p:nvPicPr>
          <p:cNvPr id="3080" name="Picture 8" descr="INGLÉS - inicial pu">
            <a:extLst>
              <a:ext uri="{FF2B5EF4-FFF2-40B4-BE49-F238E27FC236}">
                <a16:creationId xmlns:a16="http://schemas.microsoft.com/office/drawing/2014/main" id="{B53C9226-CC28-4AFC-9172-6CB94528369E}"/>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217988" y="3443918"/>
            <a:ext cx="3533774" cy="353791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Forma libre: forma 5">
            <a:extLst>
              <a:ext uri="{FF2B5EF4-FFF2-40B4-BE49-F238E27FC236}">
                <a16:creationId xmlns:a16="http://schemas.microsoft.com/office/drawing/2014/main" id="{B62EC680-BC1B-4E76-A8B3-4E301A70DE16}"/>
              </a:ext>
            </a:extLst>
          </p:cNvPr>
          <p:cNvSpPr/>
          <p:nvPr/>
        </p:nvSpPr>
        <p:spPr>
          <a:xfrm>
            <a:off x="5727054" y="3190877"/>
            <a:ext cx="581026" cy="600075"/>
          </a:xfrm>
          <a:custGeom>
            <a:avLst/>
            <a:gdLst>
              <a:gd name="connsiteX0" fmla="*/ 588171 w 1473995"/>
              <a:gd name="connsiteY0" fmla="*/ 0 h 1457325"/>
              <a:gd name="connsiteX1" fmla="*/ 838201 w 1473995"/>
              <a:gd name="connsiteY1" fmla="*/ 0 h 1457325"/>
              <a:gd name="connsiteX2" fmla="*/ 838201 w 1473995"/>
              <a:gd name="connsiteY2" fmla="*/ 576262 h 1457325"/>
              <a:gd name="connsiteX3" fmla="*/ 1473995 w 1473995"/>
              <a:gd name="connsiteY3" fmla="*/ 576262 h 1457325"/>
              <a:gd name="connsiteX4" fmla="*/ 1473995 w 1473995"/>
              <a:gd name="connsiteY4" fmla="*/ 828675 h 1457325"/>
              <a:gd name="connsiteX5" fmla="*/ 838201 w 1473995"/>
              <a:gd name="connsiteY5" fmla="*/ 828675 h 1457325"/>
              <a:gd name="connsiteX6" fmla="*/ 838201 w 1473995"/>
              <a:gd name="connsiteY6" fmla="*/ 1457325 h 1457325"/>
              <a:gd name="connsiteX7" fmla="*/ 588171 w 1473995"/>
              <a:gd name="connsiteY7" fmla="*/ 1457325 h 1457325"/>
              <a:gd name="connsiteX8" fmla="*/ 588171 w 1473995"/>
              <a:gd name="connsiteY8" fmla="*/ 828675 h 1457325"/>
              <a:gd name="connsiteX9" fmla="*/ 0 w 1473995"/>
              <a:gd name="connsiteY9" fmla="*/ 828675 h 1457325"/>
              <a:gd name="connsiteX10" fmla="*/ 0 w 1473995"/>
              <a:gd name="connsiteY10" fmla="*/ 576262 h 1457325"/>
              <a:gd name="connsiteX11" fmla="*/ 588171 w 1473995"/>
              <a:gd name="connsiteY11" fmla="*/ 576262 h 145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3995" h="1457325">
                <a:moveTo>
                  <a:pt x="588171" y="0"/>
                </a:moveTo>
                <a:lnTo>
                  <a:pt x="838201" y="0"/>
                </a:lnTo>
                <a:lnTo>
                  <a:pt x="838201" y="576262"/>
                </a:lnTo>
                <a:lnTo>
                  <a:pt x="1473995" y="576262"/>
                </a:lnTo>
                <a:lnTo>
                  <a:pt x="1473995" y="828675"/>
                </a:lnTo>
                <a:lnTo>
                  <a:pt x="838201" y="828675"/>
                </a:lnTo>
                <a:lnTo>
                  <a:pt x="838201" y="1457325"/>
                </a:lnTo>
                <a:lnTo>
                  <a:pt x="588171" y="1457325"/>
                </a:lnTo>
                <a:lnTo>
                  <a:pt x="588171" y="828675"/>
                </a:lnTo>
                <a:lnTo>
                  <a:pt x="0" y="828675"/>
                </a:lnTo>
                <a:lnTo>
                  <a:pt x="0" y="576262"/>
                </a:lnTo>
                <a:lnTo>
                  <a:pt x="588171" y="576262"/>
                </a:lnTo>
                <a:close/>
              </a:path>
            </a:pathLst>
          </a:cu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10" name="CuadroTexto 9">
            <a:extLst>
              <a:ext uri="{FF2B5EF4-FFF2-40B4-BE49-F238E27FC236}">
                <a16:creationId xmlns:a16="http://schemas.microsoft.com/office/drawing/2014/main" id="{60F207D5-67B4-4D81-BC9F-D2F601D78FDC}"/>
              </a:ext>
            </a:extLst>
          </p:cNvPr>
          <p:cNvSpPr txBox="1"/>
          <p:nvPr/>
        </p:nvSpPr>
        <p:spPr>
          <a:xfrm>
            <a:off x="868593" y="732075"/>
            <a:ext cx="3670584" cy="5170646"/>
          </a:xfrm>
          <a:prstGeom prst="rect">
            <a:avLst/>
          </a:prstGeom>
          <a:noFill/>
        </p:spPr>
        <p:txBody>
          <a:bodyPr wrap="square">
            <a:spAutoFit/>
          </a:bodyPr>
          <a:lstStyle/>
          <a:p>
            <a:pPr marL="285750" indent="-285750">
              <a:buFont typeface="Arial" panose="020B0604020202020204" pitchFamily="34" charset="0"/>
              <a:buChar char="•"/>
            </a:pPr>
            <a:r>
              <a:rPr lang="es-CO" sz="1100" dirty="0">
                <a:latin typeface="Courier New" panose="02070309020205020404" pitchFamily="49" charset="0"/>
                <a:cs typeface="Courier New" panose="02070309020205020404" pitchFamily="49" charset="0"/>
              </a:rPr>
              <a:t>Área</a:t>
            </a:r>
          </a:p>
          <a:p>
            <a:pPr marL="285750" indent="-285750">
              <a:buFont typeface="Arial" panose="020B0604020202020204" pitchFamily="34" charset="0"/>
              <a:buChar char="•"/>
            </a:pPr>
            <a:r>
              <a:rPr lang="es-CO" sz="1100" dirty="0">
                <a:latin typeface="Courier New" panose="02070309020205020404" pitchFamily="49" charset="0"/>
                <a:cs typeface="Courier New" panose="02070309020205020404" pitchFamily="49" charset="0"/>
              </a:rPr>
              <a:t>Ascensor</a:t>
            </a:r>
          </a:p>
          <a:p>
            <a:pPr marL="285750" indent="-285750">
              <a:buFont typeface="Arial" panose="020B0604020202020204" pitchFamily="34" charset="0"/>
              <a:buChar char="•"/>
            </a:pPr>
            <a:r>
              <a:rPr lang="es-CO" sz="1100" dirty="0">
                <a:latin typeface="Courier New" panose="02070309020205020404" pitchFamily="49" charset="0"/>
                <a:cs typeface="Courier New" panose="02070309020205020404" pitchFamily="49" charset="0"/>
              </a:rPr>
              <a:t>Balcón</a:t>
            </a:r>
          </a:p>
          <a:p>
            <a:pPr marL="285750" indent="-285750">
              <a:buFont typeface="Arial" panose="020B0604020202020204" pitchFamily="34" charset="0"/>
              <a:buChar char="•"/>
            </a:pPr>
            <a:r>
              <a:rPr lang="es-CO" sz="1100" dirty="0">
                <a:latin typeface="Courier New" panose="02070309020205020404" pitchFamily="49" charset="0"/>
                <a:cs typeface="Courier New" panose="02070309020205020404" pitchFamily="49" charset="0"/>
              </a:rPr>
              <a:t>Baños</a:t>
            </a:r>
          </a:p>
          <a:p>
            <a:pPr marL="285750" indent="-285750">
              <a:buFont typeface="Arial" panose="020B0604020202020204" pitchFamily="34" charset="0"/>
              <a:buChar char="•"/>
            </a:pPr>
            <a:r>
              <a:rPr lang="es-CO" sz="1100" dirty="0">
                <a:latin typeface="Courier New" panose="02070309020205020404" pitchFamily="49" charset="0"/>
                <a:cs typeface="Courier New" panose="02070309020205020404" pitchFamily="49" charset="0"/>
              </a:rPr>
              <a:t>Baño servicio</a:t>
            </a:r>
          </a:p>
          <a:p>
            <a:pPr marL="285750" indent="-285750">
              <a:buFont typeface="Arial" panose="020B0604020202020204" pitchFamily="34" charset="0"/>
              <a:buChar char="•"/>
            </a:pPr>
            <a:r>
              <a:rPr lang="es-CO" sz="1100" dirty="0">
                <a:latin typeface="Courier New" panose="02070309020205020404" pitchFamily="49" charset="0"/>
                <a:cs typeface="Courier New" panose="02070309020205020404" pitchFamily="49" charset="0"/>
              </a:rPr>
              <a:t>Conjunto cerrado</a:t>
            </a:r>
          </a:p>
          <a:p>
            <a:pPr marL="285750" indent="-285750">
              <a:buFont typeface="Arial" panose="020B0604020202020204" pitchFamily="34" charset="0"/>
              <a:buChar char="•"/>
            </a:pPr>
            <a:r>
              <a:rPr lang="es-CO" sz="1100" dirty="0" err="1">
                <a:latin typeface="Courier New" panose="02070309020205020404" pitchFamily="49" charset="0"/>
                <a:cs typeface="Courier New" panose="02070309020205020404" pitchFamily="49" charset="0"/>
              </a:rPr>
              <a:t>Cuartoservicio</a:t>
            </a:r>
            <a:endParaRPr lang="es-CO" sz="1100" dirty="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s-CO" sz="1100" dirty="0">
                <a:latin typeface="Courier New" panose="02070309020205020404" pitchFamily="49" charset="0"/>
                <a:cs typeface="Courier New" panose="02070309020205020404" pitchFamily="49" charset="0"/>
              </a:rPr>
              <a:t>Deposito</a:t>
            </a:r>
          </a:p>
          <a:p>
            <a:pPr marL="285750" indent="-285750">
              <a:buFont typeface="Arial" panose="020B0604020202020204" pitchFamily="34" charset="0"/>
              <a:buChar char="•"/>
            </a:pPr>
            <a:r>
              <a:rPr lang="es-CO" sz="1100" dirty="0">
                <a:latin typeface="Courier New" panose="02070309020205020404" pitchFamily="49" charset="0"/>
                <a:cs typeface="Courier New" panose="02070309020205020404" pitchFamily="49" charset="0"/>
              </a:rPr>
              <a:t>Estrato</a:t>
            </a:r>
          </a:p>
          <a:p>
            <a:pPr marL="285750" indent="-285750">
              <a:buFont typeface="Arial" panose="020B0604020202020204" pitchFamily="34" charset="0"/>
              <a:buChar char="•"/>
            </a:pPr>
            <a:r>
              <a:rPr lang="es-CO" sz="1100" dirty="0">
                <a:latin typeface="Courier New" panose="02070309020205020404" pitchFamily="49" charset="0"/>
                <a:cs typeface="Courier New" panose="02070309020205020404" pitchFamily="49" charset="0"/>
              </a:rPr>
              <a:t>Estudio</a:t>
            </a:r>
          </a:p>
          <a:p>
            <a:pPr marL="285750" indent="-285750">
              <a:buFont typeface="Arial" panose="020B0604020202020204" pitchFamily="34" charset="0"/>
              <a:buChar char="•"/>
            </a:pPr>
            <a:r>
              <a:rPr lang="es-CO" sz="1100" dirty="0">
                <a:latin typeface="Courier New" panose="02070309020205020404" pitchFamily="49" charset="0"/>
                <a:cs typeface="Courier New" panose="02070309020205020404" pitchFamily="49" charset="0"/>
              </a:rPr>
              <a:t>Garajes</a:t>
            </a:r>
          </a:p>
          <a:p>
            <a:pPr marL="285750" indent="-285750">
              <a:buFont typeface="Arial" panose="020B0604020202020204" pitchFamily="34" charset="0"/>
              <a:buChar char="•"/>
            </a:pPr>
            <a:r>
              <a:rPr lang="es-CO" sz="1100" dirty="0">
                <a:latin typeface="Courier New" panose="02070309020205020404" pitchFamily="49" charset="0"/>
                <a:cs typeface="Courier New" panose="02070309020205020404" pitchFamily="49" charset="0"/>
              </a:rPr>
              <a:t>Gimnasio</a:t>
            </a:r>
          </a:p>
          <a:p>
            <a:pPr marL="285750" indent="-285750">
              <a:buFont typeface="Arial" panose="020B0604020202020204" pitchFamily="34" charset="0"/>
              <a:buChar char="•"/>
            </a:pPr>
            <a:r>
              <a:rPr lang="es-CO" sz="1100" dirty="0">
                <a:latin typeface="Courier New" panose="02070309020205020404" pitchFamily="49" charset="0"/>
                <a:cs typeface="Courier New" panose="02070309020205020404" pitchFamily="49" charset="0"/>
              </a:rPr>
              <a:t>Habitaciones</a:t>
            </a:r>
          </a:p>
          <a:p>
            <a:pPr marL="285750" indent="-285750">
              <a:buFont typeface="Arial" panose="020B0604020202020204" pitchFamily="34" charset="0"/>
              <a:buChar char="•"/>
            </a:pPr>
            <a:r>
              <a:rPr lang="es-CO" sz="1100" dirty="0" err="1">
                <a:latin typeface="Courier New" panose="02070309020205020404" pitchFamily="49" charset="0"/>
                <a:cs typeface="Courier New" panose="02070309020205020404" pitchFamily="49" charset="0"/>
              </a:rPr>
              <a:t>Halldealcobas</a:t>
            </a:r>
            <a:endParaRPr lang="es-CO" sz="1100" dirty="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s-CO" sz="1100" dirty="0">
                <a:latin typeface="Courier New" panose="02070309020205020404" pitchFamily="49" charset="0"/>
                <a:cs typeface="Courier New" panose="02070309020205020404" pitchFamily="49" charset="0"/>
              </a:rPr>
              <a:t>Parqueadero visitantes</a:t>
            </a:r>
          </a:p>
          <a:p>
            <a:pPr marL="285750" indent="-285750">
              <a:buFont typeface="Arial" panose="020B0604020202020204" pitchFamily="34" charset="0"/>
              <a:buChar char="•"/>
            </a:pPr>
            <a:r>
              <a:rPr lang="es-CO" sz="1100" dirty="0">
                <a:latin typeface="Courier New" panose="02070309020205020404" pitchFamily="49" charset="0"/>
                <a:cs typeface="Courier New" panose="02070309020205020404" pitchFamily="49" charset="0"/>
              </a:rPr>
              <a:t>Piscina</a:t>
            </a:r>
          </a:p>
          <a:p>
            <a:pPr marL="285750" indent="-285750">
              <a:buFont typeface="Arial" panose="020B0604020202020204" pitchFamily="34" charset="0"/>
              <a:buChar char="•"/>
            </a:pPr>
            <a:r>
              <a:rPr lang="es-CO" sz="1100" dirty="0">
                <a:latin typeface="Courier New" panose="02070309020205020404" pitchFamily="49" charset="0"/>
                <a:cs typeface="Courier New" panose="02070309020205020404" pitchFamily="49" charset="0"/>
              </a:rPr>
              <a:t>Piso </a:t>
            </a:r>
          </a:p>
          <a:p>
            <a:pPr marL="285750" indent="-285750">
              <a:buFont typeface="Arial" panose="020B0604020202020204" pitchFamily="34" charset="0"/>
              <a:buChar char="•"/>
            </a:pPr>
            <a:r>
              <a:rPr lang="es-CO" sz="1100" dirty="0">
                <a:latin typeface="Courier New" panose="02070309020205020404" pitchFamily="49" charset="0"/>
                <a:cs typeface="Courier New" panose="02070309020205020404" pitchFamily="49" charset="0"/>
              </a:rPr>
              <a:t>Portería</a:t>
            </a:r>
          </a:p>
          <a:p>
            <a:pPr marL="285750" indent="-285750">
              <a:buFont typeface="Arial" panose="020B0604020202020204" pitchFamily="34" charset="0"/>
              <a:buChar char="•"/>
            </a:pPr>
            <a:r>
              <a:rPr lang="es-CO" sz="1100" dirty="0">
                <a:latin typeface="Courier New" panose="02070309020205020404" pitchFamily="49" charset="0"/>
                <a:cs typeface="Courier New" panose="02070309020205020404" pitchFamily="49" charset="0"/>
              </a:rPr>
              <a:t>Remodelado</a:t>
            </a:r>
          </a:p>
          <a:p>
            <a:pPr marL="285750" indent="-285750">
              <a:buFont typeface="Arial" panose="020B0604020202020204" pitchFamily="34" charset="0"/>
              <a:buChar char="•"/>
            </a:pPr>
            <a:r>
              <a:rPr lang="es-CO" sz="1100" dirty="0">
                <a:latin typeface="Courier New" panose="02070309020205020404" pitchFamily="49" charset="0"/>
                <a:cs typeface="Courier New" panose="02070309020205020404" pitchFamily="49" charset="0"/>
              </a:rPr>
              <a:t>Salón comunal</a:t>
            </a:r>
          </a:p>
          <a:p>
            <a:pPr marL="285750" indent="-285750">
              <a:buFont typeface="Arial" panose="020B0604020202020204" pitchFamily="34" charset="0"/>
              <a:buChar char="•"/>
            </a:pPr>
            <a:r>
              <a:rPr lang="es-CO" sz="1100" dirty="0">
                <a:latin typeface="Courier New" panose="02070309020205020404" pitchFamily="49" charset="0"/>
                <a:cs typeface="Courier New" panose="02070309020205020404" pitchFamily="49" charset="0"/>
              </a:rPr>
              <a:t>Terraza</a:t>
            </a:r>
          </a:p>
          <a:p>
            <a:pPr marL="285750" indent="-285750">
              <a:buFont typeface="Arial" panose="020B0604020202020204" pitchFamily="34" charset="0"/>
              <a:buChar char="•"/>
            </a:pPr>
            <a:r>
              <a:rPr lang="es-CO" sz="1100" dirty="0">
                <a:latin typeface="Courier New" panose="02070309020205020404" pitchFamily="49" charset="0"/>
                <a:cs typeface="Courier New" panose="02070309020205020404" pitchFamily="49" charset="0"/>
              </a:rPr>
              <a:t>Tiempo de construido</a:t>
            </a:r>
          </a:p>
          <a:p>
            <a:pPr marL="285750" indent="-285750">
              <a:buFont typeface="Arial" panose="020B0604020202020204" pitchFamily="34" charset="0"/>
              <a:buChar char="•"/>
            </a:pPr>
            <a:r>
              <a:rPr lang="es-CO" sz="1100" dirty="0">
                <a:latin typeface="Courier New" panose="02070309020205020404" pitchFamily="49" charset="0"/>
                <a:cs typeface="Courier New" panose="02070309020205020404" pitchFamily="49" charset="0"/>
              </a:rPr>
              <a:t>Vigilancia</a:t>
            </a:r>
          </a:p>
          <a:p>
            <a:pPr marL="285750" indent="-285750">
              <a:buFont typeface="Arial" panose="020B0604020202020204" pitchFamily="34" charset="0"/>
              <a:buChar char="•"/>
            </a:pPr>
            <a:r>
              <a:rPr lang="es-CO" sz="1100" dirty="0">
                <a:latin typeface="Courier New" panose="02070309020205020404" pitchFamily="49" charset="0"/>
                <a:cs typeface="Courier New" panose="02070309020205020404" pitchFamily="49" charset="0"/>
              </a:rPr>
              <a:t>Zona lavandería</a:t>
            </a:r>
          </a:p>
          <a:p>
            <a:pPr marL="285750" indent="-285750">
              <a:buFont typeface="Arial" panose="020B0604020202020204" pitchFamily="34" charset="0"/>
              <a:buChar char="•"/>
            </a:pPr>
            <a:r>
              <a:rPr lang="es-CO" sz="1100" dirty="0">
                <a:latin typeface="Courier New" panose="02070309020205020404" pitchFamily="49" charset="0"/>
                <a:cs typeface="Courier New" panose="02070309020205020404" pitchFamily="49" charset="0"/>
              </a:rPr>
              <a:t>Valor administración</a:t>
            </a:r>
          </a:p>
          <a:p>
            <a:pPr marL="285750" indent="-285750">
              <a:buFont typeface="Arial" panose="020B0604020202020204" pitchFamily="34" charset="0"/>
              <a:buChar char="•"/>
            </a:pPr>
            <a:r>
              <a:rPr lang="es-CO" sz="1100" dirty="0">
                <a:latin typeface="Courier New" panose="02070309020205020404" pitchFamily="49" charset="0"/>
                <a:cs typeface="Courier New" panose="02070309020205020404" pitchFamily="49" charset="0"/>
              </a:rPr>
              <a:t>Valor venta</a:t>
            </a:r>
          </a:p>
          <a:p>
            <a:pPr marL="285750" indent="-285750">
              <a:buFont typeface="Arial" panose="020B0604020202020204" pitchFamily="34" charset="0"/>
              <a:buChar char="•"/>
            </a:pPr>
            <a:r>
              <a:rPr lang="es-CO" sz="1100" dirty="0">
                <a:latin typeface="Courier New" panose="02070309020205020404" pitchFamily="49" charset="0"/>
                <a:cs typeface="Courier New" panose="02070309020205020404" pitchFamily="49" charset="0"/>
              </a:rPr>
              <a:t>Tipo inmueble</a:t>
            </a:r>
          </a:p>
          <a:p>
            <a:pPr marL="285750" indent="-285750">
              <a:buFont typeface="Arial" panose="020B0604020202020204" pitchFamily="34" charset="0"/>
              <a:buChar char="•"/>
            </a:pPr>
            <a:r>
              <a:rPr lang="es-CO" sz="1100" dirty="0">
                <a:latin typeface="Courier New" panose="02070309020205020404" pitchFamily="49" charset="0"/>
                <a:cs typeface="Courier New" panose="02070309020205020404" pitchFamily="49" charset="0"/>
              </a:rPr>
              <a:t>Tipo negocio</a:t>
            </a:r>
          </a:p>
          <a:p>
            <a:pPr marL="285750" indent="-285750">
              <a:buFont typeface="Arial" panose="020B0604020202020204" pitchFamily="34" charset="0"/>
              <a:buChar char="•"/>
            </a:pPr>
            <a:r>
              <a:rPr lang="es-CO" sz="1100" dirty="0">
                <a:latin typeface="Courier New" panose="02070309020205020404" pitchFamily="49" charset="0"/>
                <a:cs typeface="Courier New" panose="02070309020205020404" pitchFamily="49" charset="0"/>
              </a:rPr>
              <a:t>Latitud</a:t>
            </a:r>
          </a:p>
          <a:p>
            <a:pPr marL="285750" indent="-285750">
              <a:buFont typeface="Arial" panose="020B0604020202020204" pitchFamily="34" charset="0"/>
              <a:buChar char="•"/>
            </a:pPr>
            <a:r>
              <a:rPr lang="es-CO" sz="1100" dirty="0">
                <a:latin typeface="Courier New" panose="02070309020205020404" pitchFamily="49" charset="0"/>
                <a:cs typeface="Courier New" panose="02070309020205020404" pitchFamily="49" charset="0"/>
              </a:rPr>
              <a:t>Longitud</a:t>
            </a:r>
          </a:p>
        </p:txBody>
      </p:sp>
    </p:spTree>
    <p:extLst>
      <p:ext uri="{BB962C8B-B14F-4D97-AF65-F5344CB8AC3E}">
        <p14:creationId xmlns:p14="http://schemas.microsoft.com/office/powerpoint/2010/main" val="348471270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1F3785EC-B1ED-4F43-BD65-CA7DD463FA75}"/>
              </a:ext>
            </a:extLst>
          </p:cNvPr>
          <p:cNvSpPr/>
          <p:nvPr/>
        </p:nvSpPr>
        <p:spPr>
          <a:xfrm>
            <a:off x="1367652" y="2497976"/>
            <a:ext cx="9628150" cy="1862048"/>
          </a:xfrm>
          <a:prstGeom prst="rect">
            <a:avLst/>
          </a:prstGeom>
          <a:noFill/>
        </p:spPr>
        <p:txBody>
          <a:bodyPr wrap="none" lIns="91440" tIns="45720" rIns="91440" bIns="45720">
            <a:spAutoFit/>
          </a:bodyPr>
          <a:lstStyle/>
          <a:p>
            <a:pPr algn="ctr"/>
            <a:r>
              <a:rPr lang="es-ES" sz="11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METODOLOGÍA</a:t>
            </a:r>
            <a:endParaRPr lang="es-ES" sz="115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376917281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Imagen de la pantalla de un video juego&#10;&#10;Descripción generada automáticamente con confianza media">
            <a:extLst>
              <a:ext uri="{FF2B5EF4-FFF2-40B4-BE49-F238E27FC236}">
                <a16:creationId xmlns:a16="http://schemas.microsoft.com/office/drawing/2014/main" id="{072EE0B4-B56E-4ACC-8C43-C906B0D08A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410202" cy="2783143"/>
          </a:xfrm>
          <a:prstGeom prst="rect">
            <a:avLst/>
          </a:prstGeom>
          <a:effectLst>
            <a:innerShdw blurRad="63500" dist="50800" dir="5400000">
              <a:prstClr val="black">
                <a:alpha val="50000"/>
              </a:prstClr>
            </a:innerShdw>
          </a:effectLst>
        </p:spPr>
      </p:pic>
      <p:pic>
        <p:nvPicPr>
          <p:cNvPr id="6" name="Imagen 5" descr="Diagrama, Dibujo de ingeniería&#10;&#10;Descripción generada automáticamente">
            <a:extLst>
              <a:ext uri="{FF2B5EF4-FFF2-40B4-BE49-F238E27FC236}">
                <a16:creationId xmlns:a16="http://schemas.microsoft.com/office/drawing/2014/main" id="{FBF69057-C65E-4E28-964B-DC7DAC999E7E}"/>
              </a:ext>
            </a:extLst>
          </p:cNvPr>
          <p:cNvPicPr>
            <a:picLocks noChangeAspect="1"/>
          </p:cNvPicPr>
          <p:nvPr/>
        </p:nvPicPr>
        <p:blipFill rotWithShape="1">
          <a:blip r:embed="rId3"/>
          <a:srcRect l="21949" t="28991" r="32225" b="18532"/>
          <a:stretch/>
        </p:blipFill>
        <p:spPr>
          <a:xfrm>
            <a:off x="5410202" y="2749635"/>
            <a:ext cx="6781797" cy="4108365"/>
          </a:xfrm>
          <a:prstGeom prst="rect">
            <a:avLst/>
          </a:prstGeom>
        </p:spPr>
      </p:pic>
      <p:sp>
        <p:nvSpPr>
          <p:cNvPr id="10" name="CuadroTexto 9">
            <a:extLst>
              <a:ext uri="{FF2B5EF4-FFF2-40B4-BE49-F238E27FC236}">
                <a16:creationId xmlns:a16="http://schemas.microsoft.com/office/drawing/2014/main" id="{E7F63363-FB61-4FFC-98FB-CBC0B2CD3100}"/>
              </a:ext>
            </a:extLst>
          </p:cNvPr>
          <p:cNvSpPr txBox="1"/>
          <p:nvPr/>
        </p:nvSpPr>
        <p:spPr>
          <a:xfrm>
            <a:off x="385762" y="2999633"/>
            <a:ext cx="4352925" cy="3323987"/>
          </a:xfrm>
          <a:prstGeom prst="rect">
            <a:avLst/>
          </a:prstGeom>
          <a:noFill/>
        </p:spPr>
        <p:txBody>
          <a:bodyPr wrap="square">
            <a:spAutoFit/>
          </a:bodyPr>
          <a:lstStyle/>
          <a:p>
            <a:pPr marL="342900" indent="-342900">
              <a:buFont typeface="+mj-lt"/>
              <a:buAutoNum type="arabicPeriod"/>
            </a:pPr>
            <a:r>
              <a:rPr lang="es-ES" sz="1400" b="0" i="0" dirty="0">
                <a:effectLst/>
                <a:latin typeface="Courier New" panose="02070309020205020404" pitchFamily="49" charset="0"/>
                <a:cs typeface="Courier New" panose="02070309020205020404" pitchFamily="49" charset="0"/>
              </a:rPr>
              <a:t>Se obtuvo la base de datos correspondiente </a:t>
            </a:r>
            <a:r>
              <a:rPr lang="es-ES" sz="1400" b="0" i="0" dirty="0">
                <a:latin typeface="Courier New" panose="02070309020205020404" pitchFamily="49" charset="0"/>
                <a:cs typeface="Courier New" panose="02070309020205020404" pitchFamily="49" charset="0"/>
              </a:rPr>
              <a:t>al avaluó de la base catastral de Bogotá que contaba con </a:t>
            </a:r>
            <a:r>
              <a:rPr lang="es-CO" sz="1400" b="0" i="0" dirty="0">
                <a:effectLst/>
                <a:latin typeface="Courier New" panose="02070309020205020404" pitchFamily="49" charset="0"/>
                <a:cs typeface="Courier New" panose="02070309020205020404" pitchFamily="49" charset="0"/>
              </a:rPr>
              <a:t>395066 registros </a:t>
            </a:r>
          </a:p>
          <a:p>
            <a:pPr marL="342900" indent="-342900">
              <a:buFont typeface="+mj-lt"/>
              <a:buAutoNum type="arabicPeriod"/>
            </a:pPr>
            <a:endParaRPr lang="es-ES" sz="1400" b="0" i="0" dirty="0">
              <a:latin typeface="Courier New" panose="02070309020205020404" pitchFamily="49" charset="0"/>
              <a:cs typeface="Courier New" panose="02070309020205020404" pitchFamily="49" charset="0"/>
            </a:endParaRPr>
          </a:p>
          <a:p>
            <a:pPr marL="342900" indent="-342900">
              <a:buFont typeface="+mj-lt"/>
              <a:buAutoNum type="arabicPeriod"/>
            </a:pPr>
            <a:r>
              <a:rPr lang="es-ES" sz="1400" dirty="0">
                <a:effectLst/>
                <a:latin typeface="Courier New" panose="02070309020205020404" pitchFamily="49" charset="0"/>
                <a:cs typeface="Courier New" panose="02070309020205020404" pitchFamily="49" charset="0"/>
              </a:rPr>
              <a:t>Posterior </a:t>
            </a:r>
            <a:r>
              <a:rPr lang="es-ES" sz="1400" b="0" i="0" dirty="0">
                <a:effectLst/>
                <a:latin typeface="Courier New" panose="02070309020205020404" pitchFamily="49" charset="0"/>
                <a:cs typeface="Courier New" panose="02070309020205020404" pitchFamily="49" charset="0"/>
              </a:rPr>
              <a:t>se cruzan por medio de la librería </a:t>
            </a:r>
            <a:r>
              <a:rPr lang="es-ES" sz="1400" b="0" i="0" dirty="0" err="1">
                <a:effectLst/>
                <a:latin typeface="Courier New" panose="02070309020205020404" pitchFamily="49" charset="0"/>
                <a:cs typeface="Courier New" panose="02070309020205020404" pitchFamily="49" charset="0"/>
              </a:rPr>
              <a:t>geopandas</a:t>
            </a:r>
            <a:r>
              <a:rPr lang="es-ES" sz="1400" b="0" i="0" dirty="0">
                <a:effectLst/>
                <a:latin typeface="Courier New" panose="02070309020205020404" pitchFamily="49" charset="0"/>
                <a:cs typeface="Courier New" panose="02070309020205020404" pitchFamily="49" charset="0"/>
              </a:rPr>
              <a:t> con la latitud y longitud de cada inmueble dadas por </a:t>
            </a:r>
            <a:r>
              <a:rPr lang="es-ES" sz="1400" b="0" i="0" dirty="0" err="1">
                <a:effectLst/>
                <a:latin typeface="Courier New" panose="02070309020205020404" pitchFamily="49" charset="0"/>
                <a:cs typeface="Courier New" panose="02070309020205020404" pitchFamily="49" charset="0"/>
              </a:rPr>
              <a:t>Habi</a:t>
            </a:r>
            <a:r>
              <a:rPr lang="es-ES" sz="1400" b="0" i="0" dirty="0">
                <a:effectLst/>
                <a:latin typeface="Courier New" panose="02070309020205020404" pitchFamily="49" charset="0"/>
                <a:cs typeface="Courier New" panose="02070309020205020404" pitchFamily="49" charset="0"/>
              </a:rPr>
              <a:t>.</a:t>
            </a:r>
          </a:p>
          <a:p>
            <a:pPr marL="342900" indent="-342900">
              <a:buFont typeface="+mj-lt"/>
              <a:buAutoNum type="arabicPeriod"/>
            </a:pPr>
            <a:endParaRPr lang="es-ES" sz="1400" b="0" i="0" dirty="0">
              <a:effectLst/>
              <a:latin typeface="Courier New" panose="02070309020205020404" pitchFamily="49" charset="0"/>
              <a:cs typeface="Courier New" panose="02070309020205020404" pitchFamily="49" charset="0"/>
            </a:endParaRPr>
          </a:p>
          <a:p>
            <a:pPr marL="342900" indent="-342900">
              <a:buFont typeface="+mj-lt"/>
              <a:buAutoNum type="arabicPeriod"/>
            </a:pPr>
            <a:r>
              <a:rPr lang="es-ES" sz="1400" dirty="0">
                <a:latin typeface="Courier New" panose="02070309020205020404" pitchFamily="49" charset="0"/>
                <a:cs typeface="Courier New" panose="02070309020205020404" pitchFamily="49" charset="0"/>
              </a:rPr>
              <a:t>U</a:t>
            </a:r>
            <a:r>
              <a:rPr lang="es-ES" sz="1400" b="0" i="0"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na vez se realiza la intersección con los </a:t>
            </a:r>
            <a:r>
              <a:rPr lang="es-ES" sz="1400" b="0" i="0" dirty="0" err="1">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multipoligonos</a:t>
            </a:r>
            <a:r>
              <a:rPr lang="es-ES" sz="1400" b="0" i="0"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dados por catastro se obtienen una nueva base a la cual se le realizan la depuración.</a:t>
            </a:r>
            <a:endParaRPr lang="es-CO" sz="1400"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p:txBody>
      </p:sp>
      <p:sp>
        <p:nvSpPr>
          <p:cNvPr id="12" name="CuadroTexto 11">
            <a:extLst>
              <a:ext uri="{FF2B5EF4-FFF2-40B4-BE49-F238E27FC236}">
                <a16:creationId xmlns:a16="http://schemas.microsoft.com/office/drawing/2014/main" id="{D7F404C9-E5DC-4CB0-AF60-BB51BF7CB388}"/>
              </a:ext>
            </a:extLst>
          </p:cNvPr>
          <p:cNvSpPr txBox="1"/>
          <p:nvPr/>
        </p:nvSpPr>
        <p:spPr>
          <a:xfrm>
            <a:off x="6781800" y="491103"/>
            <a:ext cx="4467225" cy="923330"/>
          </a:xfrm>
          <a:prstGeom prst="rect">
            <a:avLst/>
          </a:prstGeom>
          <a:noFill/>
          <a:ln>
            <a:solidFill>
              <a:schemeClr val="tx1"/>
            </a:solidFill>
          </a:ln>
        </p:spPr>
        <p:txBody>
          <a:bodyPr wrap="square">
            <a:spAutoFit/>
          </a:bodyPr>
          <a:lstStyle/>
          <a:p>
            <a:pPr lvl="0"/>
            <a:r>
              <a:rPr lang="es-ES" sz="1800" dirty="0">
                <a:latin typeface="Courier New" panose="02070309020205020404" pitchFamily="49" charset="0"/>
                <a:cs typeface="Courier New" panose="02070309020205020404" pitchFamily="49" charset="0"/>
              </a:rPr>
              <a:t>¿Cómo influye la ubicación y el entorno en el valor final del inmueble? </a:t>
            </a:r>
            <a:endParaRPr lang="es-CO" sz="1800" dirty="0">
              <a:latin typeface="Courier New" panose="02070309020205020404" pitchFamily="49" charset="0"/>
              <a:cs typeface="Courier New" panose="02070309020205020404" pitchFamily="49" charset="0"/>
            </a:endParaRPr>
          </a:p>
        </p:txBody>
      </p:sp>
      <p:sp>
        <p:nvSpPr>
          <p:cNvPr id="13" name="CuadroTexto 12">
            <a:extLst>
              <a:ext uri="{FF2B5EF4-FFF2-40B4-BE49-F238E27FC236}">
                <a16:creationId xmlns:a16="http://schemas.microsoft.com/office/drawing/2014/main" id="{11EE6419-8811-45BC-A1B7-5052B01C30D9}"/>
              </a:ext>
            </a:extLst>
          </p:cNvPr>
          <p:cNvSpPr txBox="1"/>
          <p:nvPr/>
        </p:nvSpPr>
        <p:spPr>
          <a:xfrm>
            <a:off x="6057900" y="121771"/>
            <a:ext cx="1828800" cy="369332"/>
          </a:xfrm>
          <a:prstGeom prst="rect">
            <a:avLst/>
          </a:prstGeom>
          <a:noFill/>
          <a:ln>
            <a:solidFill>
              <a:schemeClr val="tx1"/>
            </a:solidFill>
          </a:ln>
        </p:spPr>
        <p:txBody>
          <a:bodyPr wrap="square" rtlCol="0">
            <a:spAutoFit/>
          </a:bodyPr>
          <a:lstStyle/>
          <a:p>
            <a:r>
              <a:rPr lang="es-ES" b="1" dirty="0"/>
              <a:t>RECORDEMOS</a:t>
            </a:r>
            <a:endParaRPr lang="es-CO" b="1" dirty="0"/>
          </a:p>
        </p:txBody>
      </p:sp>
      <p:sp>
        <p:nvSpPr>
          <p:cNvPr id="14" name="Flecha: hacia abajo 13">
            <a:extLst>
              <a:ext uri="{FF2B5EF4-FFF2-40B4-BE49-F238E27FC236}">
                <a16:creationId xmlns:a16="http://schemas.microsoft.com/office/drawing/2014/main" id="{084472B7-E71A-432A-89FD-353E2C4A6F91}"/>
              </a:ext>
            </a:extLst>
          </p:cNvPr>
          <p:cNvSpPr/>
          <p:nvPr/>
        </p:nvSpPr>
        <p:spPr>
          <a:xfrm>
            <a:off x="8715375" y="1424272"/>
            <a:ext cx="361950" cy="392194"/>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n w="0"/>
              <a:solidFill>
                <a:schemeClr val="tx1"/>
              </a:solidFill>
              <a:effectLst>
                <a:outerShdw blurRad="38100" dist="19050" dir="2700000" algn="tl" rotWithShape="0">
                  <a:schemeClr val="dk1">
                    <a:alpha val="40000"/>
                  </a:schemeClr>
                </a:outerShdw>
              </a:effectLst>
            </a:endParaRPr>
          </a:p>
        </p:txBody>
      </p:sp>
      <p:sp>
        <p:nvSpPr>
          <p:cNvPr id="15" name="CuadroTexto 14">
            <a:extLst>
              <a:ext uri="{FF2B5EF4-FFF2-40B4-BE49-F238E27FC236}">
                <a16:creationId xmlns:a16="http://schemas.microsoft.com/office/drawing/2014/main" id="{267A55FC-8906-4A7C-9C88-B9F782F6F709}"/>
              </a:ext>
            </a:extLst>
          </p:cNvPr>
          <p:cNvSpPr txBox="1"/>
          <p:nvPr/>
        </p:nvSpPr>
        <p:spPr>
          <a:xfrm>
            <a:off x="7820025" y="1963698"/>
            <a:ext cx="2371725" cy="369332"/>
          </a:xfrm>
          <a:prstGeom prst="rect">
            <a:avLst/>
          </a:prstGeom>
          <a:noFill/>
          <a:ln>
            <a:solidFill>
              <a:schemeClr val="tx1"/>
            </a:solidFill>
          </a:ln>
        </p:spPr>
        <p:txBody>
          <a:bodyPr wrap="square" rtlCol="0">
            <a:spAutoFit/>
          </a:bodyPr>
          <a:lstStyle/>
          <a:p>
            <a:r>
              <a:rPr lang="es-ES" dirty="0"/>
              <a:t>CATASTRO DE BOGOTÁ</a:t>
            </a:r>
            <a:endParaRPr lang="es-CO" dirty="0"/>
          </a:p>
        </p:txBody>
      </p:sp>
    </p:spTree>
    <p:extLst>
      <p:ext uri="{BB962C8B-B14F-4D97-AF65-F5344CB8AC3E}">
        <p14:creationId xmlns:p14="http://schemas.microsoft.com/office/powerpoint/2010/main" val="997803482"/>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7634B58-0653-429B-B73C-ACCBC369E29A}"/>
              </a:ext>
            </a:extLst>
          </p:cNvPr>
          <p:cNvSpPr txBox="1"/>
          <p:nvPr/>
        </p:nvSpPr>
        <p:spPr>
          <a:xfrm>
            <a:off x="6096001" y="12680"/>
            <a:ext cx="6096000" cy="3416320"/>
          </a:xfrm>
          <a:prstGeom prst="rect">
            <a:avLst/>
          </a:prstGeom>
          <a:solidFill>
            <a:schemeClr val="tx1"/>
          </a:solidFill>
          <a:effectLst>
            <a:glow rad="101600">
              <a:schemeClr val="accent4">
                <a:satMod val="175000"/>
                <a:alpha val="40000"/>
              </a:schemeClr>
            </a:glow>
          </a:effectLst>
        </p:spPr>
        <p:txBody>
          <a:bodyPr wrap="square">
            <a:spAutoFit/>
          </a:bodyPr>
          <a:lstStyle/>
          <a:p>
            <a:pPr algn="ctr"/>
            <a:endParaRPr lang="es-ES" dirty="0">
              <a:solidFill>
                <a:schemeClr val="bg1"/>
              </a:solidFill>
              <a:latin typeface="Courier New" panose="02070309020205020404" pitchFamily="49" charset="0"/>
              <a:cs typeface="Courier New" panose="02070309020205020404" pitchFamily="49" charset="0"/>
            </a:endParaRPr>
          </a:p>
          <a:p>
            <a:endParaRPr lang="es-ES" b="1" dirty="0">
              <a:solidFill>
                <a:schemeClr val="bg1"/>
              </a:solidFill>
              <a:effectLst/>
              <a:latin typeface="Courier New" panose="02070309020205020404" pitchFamily="49" charset="0"/>
              <a:cs typeface="Courier New" panose="02070309020205020404" pitchFamily="49" charset="0"/>
            </a:endParaRPr>
          </a:p>
          <a:p>
            <a:endParaRPr lang="es-ES" b="1" dirty="0">
              <a:solidFill>
                <a:schemeClr val="bg1"/>
              </a:solidFill>
              <a:effectLst/>
              <a:latin typeface="Courier New" panose="02070309020205020404" pitchFamily="49" charset="0"/>
              <a:cs typeface="Courier New" panose="02070309020205020404" pitchFamily="49" charset="0"/>
            </a:endParaRPr>
          </a:p>
          <a:p>
            <a:r>
              <a:rPr lang="es-ES" b="1" dirty="0">
                <a:solidFill>
                  <a:schemeClr val="bg1"/>
                </a:solidFill>
                <a:effectLst/>
                <a:latin typeface="Courier New" panose="02070309020205020404" pitchFamily="49" charset="0"/>
                <a:cs typeface="Courier New" panose="02070309020205020404" pitchFamily="49" charset="0"/>
              </a:rPr>
              <a:t>Utilizamos la filosofía de</a:t>
            </a:r>
            <a:r>
              <a:rPr lang="es-ES" b="1" dirty="0">
                <a:solidFill>
                  <a:schemeClr val="bg1"/>
                </a:solidFill>
                <a:effectLst>
                  <a:glow rad="101600">
                    <a:schemeClr val="accent4">
                      <a:satMod val="175000"/>
                      <a:alpha val="40000"/>
                    </a:schemeClr>
                  </a:glow>
                </a:effectLst>
                <a:latin typeface="Courier New" panose="02070309020205020404" pitchFamily="49" charset="0"/>
                <a:cs typeface="Courier New" panose="02070309020205020404" pitchFamily="49" charset="0"/>
              </a:rPr>
              <a:t> </a:t>
            </a:r>
            <a:r>
              <a:rPr lang="es-ES" b="1" i="1" u="sng" dirty="0">
                <a:solidFill>
                  <a:schemeClr val="bg1"/>
                </a:solidFill>
                <a:effectLst>
                  <a:glow rad="101600">
                    <a:schemeClr val="accent4">
                      <a:satMod val="175000"/>
                      <a:alpha val="40000"/>
                    </a:schemeClr>
                  </a:glow>
                  <a:outerShdw blurRad="38100" dist="38100" dir="2700000" algn="tl">
                    <a:srgbClr val="000000">
                      <a:alpha val="43137"/>
                    </a:srgbClr>
                  </a:outerShdw>
                </a:effectLst>
                <a:latin typeface="Courier New" panose="02070309020205020404" pitchFamily="49" charset="0"/>
                <a:cs typeface="Courier New" panose="02070309020205020404" pitchFamily="49" charset="0"/>
              </a:rPr>
              <a:t>garbare in, </a:t>
            </a:r>
            <a:r>
              <a:rPr lang="es-ES" b="1" i="1" u="sng" dirty="0" err="1">
                <a:solidFill>
                  <a:schemeClr val="bg1"/>
                </a:solidFill>
                <a:effectLst>
                  <a:glow rad="101600">
                    <a:schemeClr val="accent4">
                      <a:satMod val="175000"/>
                      <a:alpha val="40000"/>
                    </a:schemeClr>
                  </a:glow>
                  <a:outerShdw blurRad="38100" dist="38100" dir="2700000" algn="tl">
                    <a:srgbClr val="000000">
                      <a:alpha val="43137"/>
                    </a:srgbClr>
                  </a:outerShdw>
                </a:effectLst>
                <a:latin typeface="Courier New" panose="02070309020205020404" pitchFamily="49" charset="0"/>
                <a:cs typeface="Courier New" panose="02070309020205020404" pitchFamily="49" charset="0"/>
              </a:rPr>
              <a:t>garbage</a:t>
            </a:r>
            <a:r>
              <a:rPr lang="es-ES" b="1" i="1" u="sng" dirty="0">
                <a:solidFill>
                  <a:schemeClr val="bg1"/>
                </a:solidFill>
                <a:effectLst>
                  <a:glow rad="101600">
                    <a:schemeClr val="accent4">
                      <a:satMod val="175000"/>
                      <a:alpha val="40000"/>
                    </a:schemeClr>
                  </a:glow>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s-ES" b="1" i="1" u="sng" dirty="0" err="1">
                <a:solidFill>
                  <a:schemeClr val="bg1"/>
                </a:solidFill>
                <a:effectLst>
                  <a:glow rad="101600">
                    <a:schemeClr val="accent4">
                      <a:satMod val="175000"/>
                      <a:alpha val="40000"/>
                    </a:schemeClr>
                  </a:glow>
                  <a:outerShdw blurRad="38100" dist="38100" dir="2700000" algn="tl">
                    <a:srgbClr val="000000">
                      <a:alpha val="43137"/>
                    </a:srgbClr>
                  </a:outerShdw>
                </a:effectLst>
                <a:latin typeface="Courier New" panose="02070309020205020404" pitchFamily="49" charset="0"/>
                <a:cs typeface="Courier New" panose="02070309020205020404" pitchFamily="49" charset="0"/>
              </a:rPr>
              <a:t>out</a:t>
            </a:r>
            <a:r>
              <a:rPr lang="es-ES" b="1" dirty="0">
                <a:solidFill>
                  <a:schemeClr val="bg1"/>
                </a:solidFill>
                <a:effectLst>
                  <a:glow rad="101600">
                    <a:schemeClr val="accent4">
                      <a:satMod val="175000"/>
                      <a:alpha val="40000"/>
                    </a:schemeClr>
                  </a:glow>
                </a:effectLst>
                <a:latin typeface="Courier New" panose="02070309020205020404" pitchFamily="49" charset="0"/>
                <a:cs typeface="Courier New" panose="02070309020205020404" pitchFamily="49" charset="0"/>
              </a:rPr>
              <a:t>, </a:t>
            </a:r>
            <a:r>
              <a:rPr lang="es-ES" b="1" dirty="0">
                <a:solidFill>
                  <a:schemeClr val="bg1"/>
                </a:solidFill>
                <a:latin typeface="Courier New" panose="02070309020205020404" pitchFamily="49" charset="0"/>
                <a:cs typeface="Courier New" panose="02070309020205020404" pitchFamily="49" charset="0"/>
              </a:rPr>
              <a:t>que hacer referencia </a:t>
            </a:r>
            <a:r>
              <a:rPr lang="es-ES" b="1" dirty="0">
                <a:solidFill>
                  <a:schemeClr val="bg1"/>
                </a:solidFill>
                <a:effectLst/>
                <a:latin typeface="Courier New" panose="02070309020205020404" pitchFamily="49" charset="0"/>
                <a:cs typeface="Courier New" panose="02070309020205020404" pitchFamily="49" charset="0"/>
              </a:rPr>
              <a:t>a que la calidad del producto está determinada por la calidad de la información, por lo que realizamos una exploración detallada de los datos. </a:t>
            </a:r>
          </a:p>
          <a:p>
            <a:endParaRPr lang="es-ES" b="1" dirty="0">
              <a:latin typeface="Courier New" panose="02070309020205020404" pitchFamily="49" charset="0"/>
              <a:cs typeface="Courier New" panose="02070309020205020404" pitchFamily="49" charset="0"/>
            </a:endParaRPr>
          </a:p>
          <a:p>
            <a:endParaRPr lang="es-ES" dirty="0">
              <a:latin typeface="Myriad Pro Regular"/>
            </a:endParaRPr>
          </a:p>
          <a:p>
            <a:endParaRPr lang="es-ES" dirty="0">
              <a:latin typeface="Myriad Pro Regular"/>
            </a:endParaRPr>
          </a:p>
        </p:txBody>
      </p:sp>
      <p:pic>
        <p:nvPicPr>
          <p:cNvPr id="4098" name="Picture 2" descr="Garbage in, garbage out: do you need real/true data to extract useful  information?">
            <a:extLst>
              <a:ext uri="{FF2B5EF4-FFF2-40B4-BE49-F238E27FC236}">
                <a16:creationId xmlns:a16="http://schemas.microsoft.com/office/drawing/2014/main" id="{F03F1E30-C41A-4677-A2C6-C7CCE9144C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16320"/>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7470634"/>
      </p:ext>
    </p:extLst>
  </p:cSld>
  <p:clrMapOvr>
    <a:masterClrMapping/>
  </p:clrMapOvr>
  <p:transition spd="slow">
    <p:push dir="u"/>
  </p:transition>
</p:sld>
</file>

<file path=ppt/theme/theme1.xml><?xml version="1.0" encoding="utf-8"?>
<a:theme xmlns:a="http://schemas.openxmlformats.org/drawingml/2006/main" name="Office Them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1143</TotalTime>
  <Words>928</Words>
  <Application>Microsoft Office PowerPoint</Application>
  <PresentationFormat>Panorámica</PresentationFormat>
  <Paragraphs>143</Paragraphs>
  <Slides>16</Slides>
  <Notes>0</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16</vt:i4>
      </vt:variant>
    </vt:vector>
  </HeadingPairs>
  <TitlesOfParts>
    <vt:vector size="27" baseType="lpstr">
      <vt:lpstr>Arial</vt:lpstr>
      <vt:lpstr>Calibri</vt:lpstr>
      <vt:lpstr>Calibri Light</vt:lpstr>
      <vt:lpstr>Cambria Math</vt:lpstr>
      <vt:lpstr>Courier New</vt:lpstr>
      <vt:lpstr>Helvetica Neue</vt:lpstr>
      <vt:lpstr>Myriad Pro Regular</vt:lpstr>
      <vt:lpstr>Roboto</vt:lpstr>
      <vt:lpstr>sohne</vt:lpstr>
      <vt:lpstr>Tw Cen MT</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sara lucia acosta pinzon</dc:creator>
  <cp:lastModifiedBy>sara lucia acosta pinzon</cp:lastModifiedBy>
  <cp:revision>16</cp:revision>
  <dcterms:created xsi:type="dcterms:W3CDTF">2021-08-02T20:25:53Z</dcterms:created>
  <dcterms:modified xsi:type="dcterms:W3CDTF">2021-08-03T21:51:34Z</dcterms:modified>
</cp:coreProperties>
</file>